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Lst>
  <p:sldSz cx="15113000" cy="21374100"/>
  <p:notesSz cx="6858000" cy="9144000"/>
  <p:embeddedFontLst>
    <p:embeddedFont>
      <p:font typeface="Metropolis 1" charset="1" panose="00000500000000000000"/>
      <p:regular r:id="rId11"/>
    </p:embeddedFont>
    <p:embeddedFont>
      <p:font typeface="Metropolis 1 Bold" charset="1" panose="00000800000000000000"/>
      <p:regular r:id="rId12"/>
    </p:embeddedFont>
    <p:embeddedFont>
      <p:font typeface="Metropolis 1 Italics" charset="1" panose="00000500000000000000"/>
      <p:regular r:id="rId13"/>
    </p:embeddedFont>
    <p:embeddedFont>
      <p:font typeface="Metropolis 2" charset="1" panose="00000500000000000000"/>
      <p:regular r:id="rId1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14" Target="fonts/font14.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 Id="rId4" Target="../media/image3.png" Type="http://schemas.openxmlformats.org/officeDocument/2006/relationships/image"/><Relationship Id="rId5" Target="../media/image4.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1.png" Type="http://schemas.openxmlformats.org/officeDocument/2006/relationships/image"/><Relationship Id="rId11" Target="../media/image12.png" Type="http://schemas.openxmlformats.org/officeDocument/2006/relationships/image"/><Relationship Id="rId12" Target="../media/image13.png" Type="http://schemas.openxmlformats.org/officeDocument/2006/relationships/image"/><Relationship Id="rId13" Target="../media/image14.png" Type="http://schemas.openxmlformats.org/officeDocument/2006/relationships/image"/><Relationship Id="rId14" Target="../media/image15.png" Type="http://schemas.openxmlformats.org/officeDocument/2006/relationships/image"/><Relationship Id="rId15" Target="../media/image16.png" Type="http://schemas.openxmlformats.org/officeDocument/2006/relationships/image"/><Relationship Id="rId16" Target="../media/image17.png" Type="http://schemas.openxmlformats.org/officeDocument/2006/relationships/image"/><Relationship Id="rId17" Target="../media/image18.png" Type="http://schemas.openxmlformats.org/officeDocument/2006/relationships/image"/><Relationship Id="rId18" Target="../media/image19.png" Type="http://schemas.openxmlformats.org/officeDocument/2006/relationships/image"/><Relationship Id="rId19" Target="../media/image20.png" Type="http://schemas.openxmlformats.org/officeDocument/2006/relationships/image"/><Relationship Id="rId2" Target="../media/image1.png" Type="http://schemas.openxmlformats.org/officeDocument/2006/relationships/image"/><Relationship Id="rId20" Target="../media/image21.png" Type="http://schemas.openxmlformats.org/officeDocument/2006/relationships/image"/><Relationship Id="rId3" Target="../media/image5.png" Type="http://schemas.openxmlformats.org/officeDocument/2006/relationships/image"/><Relationship Id="rId4" Target="../media/image4.png" Type="http://schemas.openxmlformats.org/officeDocument/2006/relationships/image"/><Relationship Id="rId5" Target="../media/image6.png" Type="http://schemas.openxmlformats.org/officeDocument/2006/relationships/image"/><Relationship Id="rId6" Target="../media/image7.png" Type="http://schemas.openxmlformats.org/officeDocument/2006/relationships/image"/><Relationship Id="rId7" Target="../media/image8.png" Type="http://schemas.openxmlformats.org/officeDocument/2006/relationships/image"/><Relationship Id="rId8" Target="../media/image9.png" Type="http://schemas.openxmlformats.org/officeDocument/2006/relationships/image"/><Relationship Id="rId9" Target="../media/image10.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9.png" Type="http://schemas.openxmlformats.org/officeDocument/2006/relationships/image"/><Relationship Id="rId11" Target="../media/image20.png" Type="http://schemas.openxmlformats.org/officeDocument/2006/relationships/image"/><Relationship Id="rId12" Target="../media/image3.png" Type="http://schemas.openxmlformats.org/officeDocument/2006/relationships/image"/><Relationship Id="rId13" Target="https://court-circlic.fr/formulaire-de-contact-donaclics/" TargetMode="External" Type="http://schemas.openxmlformats.org/officeDocument/2006/relationships/hyperlink"/><Relationship Id="rId14" Target="../media/image23.png" Type="http://schemas.openxmlformats.org/officeDocument/2006/relationships/image"/><Relationship Id="rId2" Target="../media/image1.png" Type="http://schemas.openxmlformats.org/officeDocument/2006/relationships/image"/><Relationship Id="rId3" Target="../media/image22.png" Type="http://schemas.openxmlformats.org/officeDocument/2006/relationships/image"/><Relationship Id="rId4" Target="https://court-circlic.fr" TargetMode="External" Type="http://schemas.openxmlformats.org/officeDocument/2006/relationships/hyperlink"/><Relationship Id="rId5" Target="../media/image2.png" Type="http://schemas.openxmlformats.org/officeDocument/2006/relationships/image"/><Relationship Id="rId6" Target="../media/image15.png" Type="http://schemas.openxmlformats.org/officeDocument/2006/relationships/image"/><Relationship Id="rId7" Target="../media/image16.png" Type="http://schemas.openxmlformats.org/officeDocument/2006/relationships/image"/><Relationship Id="rId8" Target="../media/image17.png" Type="http://schemas.openxmlformats.org/officeDocument/2006/relationships/image"/><Relationship Id="rId9" Target="../media/image18.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20.png" Type="http://schemas.openxmlformats.org/officeDocument/2006/relationships/image"/><Relationship Id="rId11" Target="https://court-circlic.fr/formulaire-de-contact-donaclics/" TargetMode="External" Type="http://schemas.openxmlformats.org/officeDocument/2006/relationships/hyperlink"/><Relationship Id="rId12" Target="../media/image13.png" Type="http://schemas.openxmlformats.org/officeDocument/2006/relationships/image"/><Relationship Id="rId13" Target="../media/image6.png" Type="http://schemas.openxmlformats.org/officeDocument/2006/relationships/image"/><Relationship Id="rId14" Target="../media/image24.png" Type="http://schemas.openxmlformats.org/officeDocument/2006/relationships/image"/><Relationship Id="rId15" Target="../media/image5.png" Type="http://schemas.openxmlformats.org/officeDocument/2006/relationships/image"/><Relationship Id="rId2" Target="../media/image22.png" Type="http://schemas.openxmlformats.org/officeDocument/2006/relationships/image"/><Relationship Id="rId3" Target="https://court-circlic.fr" TargetMode="External" Type="http://schemas.openxmlformats.org/officeDocument/2006/relationships/hyperlink"/><Relationship Id="rId4" Target="../media/image2.png" Type="http://schemas.openxmlformats.org/officeDocument/2006/relationships/image"/><Relationship Id="rId5" Target="../media/image15.png" Type="http://schemas.openxmlformats.org/officeDocument/2006/relationships/image"/><Relationship Id="rId6" Target="../media/image16.png" Type="http://schemas.openxmlformats.org/officeDocument/2006/relationships/image"/><Relationship Id="rId7" Target="../media/image17.png" Type="http://schemas.openxmlformats.org/officeDocument/2006/relationships/image"/><Relationship Id="rId8" Target="../media/image18.png" Type="http://schemas.openxmlformats.org/officeDocument/2006/relationships/image"/><Relationship Id="rId9" Target="../media/image19.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9.png" Type="http://schemas.openxmlformats.org/officeDocument/2006/relationships/image"/><Relationship Id="rId11" Target="../media/image20.png" Type="http://schemas.openxmlformats.org/officeDocument/2006/relationships/image"/><Relationship Id="rId12" Target="../media/image23.png" Type="http://schemas.openxmlformats.org/officeDocument/2006/relationships/image"/><Relationship Id="rId13" Target="../media/image6.png" Type="http://schemas.openxmlformats.org/officeDocument/2006/relationships/image"/><Relationship Id="rId14" Target="../media/image25.png" Type="http://schemas.openxmlformats.org/officeDocument/2006/relationships/image"/><Relationship Id="rId15" Target="https://court-circlic.fr/formulaire-de-contact-donaclics/" TargetMode="External" Type="http://schemas.openxmlformats.org/officeDocument/2006/relationships/hyperlink"/><Relationship Id="rId2" Target="../media/image1.png" Type="http://schemas.openxmlformats.org/officeDocument/2006/relationships/image"/><Relationship Id="rId3" Target="../media/image22.png" Type="http://schemas.openxmlformats.org/officeDocument/2006/relationships/image"/><Relationship Id="rId4" Target="https://court-circlic.fr" TargetMode="External" Type="http://schemas.openxmlformats.org/officeDocument/2006/relationships/hyperlink"/><Relationship Id="rId5" Target="../media/image2.png" Type="http://schemas.openxmlformats.org/officeDocument/2006/relationships/image"/><Relationship Id="rId6" Target="../media/image15.png" Type="http://schemas.openxmlformats.org/officeDocument/2006/relationships/image"/><Relationship Id="rId7" Target="../media/image16.png" Type="http://schemas.openxmlformats.org/officeDocument/2006/relationships/image"/><Relationship Id="rId8" Target="../media/image17.png" Type="http://schemas.openxmlformats.org/officeDocument/2006/relationships/image"/><Relationship Id="rId9" Target="../media/image18.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5400000">
            <a:off x="12051734" y="-44266"/>
            <a:ext cx="3112532" cy="3112532"/>
          </a:xfrm>
          <a:custGeom>
            <a:avLst/>
            <a:gdLst/>
            <a:ahLst/>
            <a:cxnLst/>
            <a:rect r="r" b="b" t="t" l="l"/>
            <a:pathLst>
              <a:path h="3112532" w="3112532">
                <a:moveTo>
                  <a:pt x="0" y="0"/>
                </a:moveTo>
                <a:lnTo>
                  <a:pt x="3112532" y="0"/>
                </a:lnTo>
                <a:lnTo>
                  <a:pt x="3112532" y="3112532"/>
                </a:lnTo>
                <a:lnTo>
                  <a:pt x="0" y="3112532"/>
                </a:lnTo>
                <a:lnTo>
                  <a:pt x="0" y="0"/>
                </a:lnTo>
                <a:close/>
              </a:path>
            </a:pathLst>
          </a:custGeom>
          <a:blipFill>
            <a:blip r:embed="rId2"/>
            <a:stretch>
              <a:fillRect l="0" t="0" r="0" b="0"/>
            </a:stretch>
          </a:blipFill>
        </p:spPr>
      </p:sp>
      <p:sp>
        <p:nvSpPr>
          <p:cNvPr name="Freeform 3" id="3"/>
          <p:cNvSpPr/>
          <p:nvPr/>
        </p:nvSpPr>
        <p:spPr>
          <a:xfrm flipH="true" flipV="false" rot="0">
            <a:off x="11432176" y="17355720"/>
            <a:ext cx="2396697" cy="2396697"/>
          </a:xfrm>
          <a:custGeom>
            <a:avLst/>
            <a:gdLst/>
            <a:ahLst/>
            <a:cxnLst/>
            <a:rect r="r" b="b" t="t" l="l"/>
            <a:pathLst>
              <a:path h="2396697" w="2396697">
                <a:moveTo>
                  <a:pt x="2396698" y="0"/>
                </a:moveTo>
                <a:lnTo>
                  <a:pt x="0" y="0"/>
                </a:lnTo>
                <a:lnTo>
                  <a:pt x="0" y="2396697"/>
                </a:lnTo>
                <a:lnTo>
                  <a:pt x="2396698" y="2396697"/>
                </a:lnTo>
                <a:lnTo>
                  <a:pt x="2396698" y="0"/>
                </a:lnTo>
                <a:close/>
              </a:path>
            </a:pathLst>
          </a:custGeom>
          <a:blipFill>
            <a:blip r:embed="rId3"/>
            <a:stretch>
              <a:fillRect l="0" t="0" r="0" b="0"/>
            </a:stretch>
          </a:blipFill>
        </p:spPr>
      </p:sp>
      <p:sp>
        <p:nvSpPr>
          <p:cNvPr name="Freeform 4" id="4"/>
          <p:cNvSpPr/>
          <p:nvPr/>
        </p:nvSpPr>
        <p:spPr>
          <a:xfrm flipH="false" flipV="false" rot="0">
            <a:off x="1264986" y="11992320"/>
            <a:ext cx="1412593" cy="1412593"/>
          </a:xfrm>
          <a:custGeom>
            <a:avLst/>
            <a:gdLst/>
            <a:ahLst/>
            <a:cxnLst/>
            <a:rect r="r" b="b" t="t" l="l"/>
            <a:pathLst>
              <a:path h="1412593" w="1412593">
                <a:moveTo>
                  <a:pt x="0" y="0"/>
                </a:moveTo>
                <a:lnTo>
                  <a:pt x="1412592" y="0"/>
                </a:lnTo>
                <a:lnTo>
                  <a:pt x="1412592" y="1412592"/>
                </a:lnTo>
                <a:lnTo>
                  <a:pt x="0" y="1412592"/>
                </a:lnTo>
                <a:lnTo>
                  <a:pt x="0" y="0"/>
                </a:lnTo>
                <a:close/>
              </a:path>
            </a:pathLst>
          </a:custGeom>
          <a:blipFill>
            <a:blip r:embed="rId4"/>
            <a:stretch>
              <a:fillRect l="0" t="0" r="0" b="0"/>
            </a:stretch>
          </a:blipFill>
        </p:spPr>
      </p:sp>
      <p:sp>
        <p:nvSpPr>
          <p:cNvPr name="Freeform 5" id="5"/>
          <p:cNvSpPr/>
          <p:nvPr/>
        </p:nvSpPr>
        <p:spPr>
          <a:xfrm flipH="false" flipV="false" rot="0">
            <a:off x="5645790" y="18651331"/>
            <a:ext cx="3651993" cy="1023162"/>
          </a:xfrm>
          <a:custGeom>
            <a:avLst/>
            <a:gdLst/>
            <a:ahLst/>
            <a:cxnLst/>
            <a:rect r="r" b="b" t="t" l="l"/>
            <a:pathLst>
              <a:path h="1023162" w="3651993">
                <a:moveTo>
                  <a:pt x="0" y="0"/>
                </a:moveTo>
                <a:lnTo>
                  <a:pt x="3651993" y="0"/>
                </a:lnTo>
                <a:lnTo>
                  <a:pt x="3651993" y="1023162"/>
                </a:lnTo>
                <a:lnTo>
                  <a:pt x="0" y="1023162"/>
                </a:lnTo>
                <a:lnTo>
                  <a:pt x="0" y="0"/>
                </a:lnTo>
                <a:close/>
              </a:path>
            </a:pathLst>
          </a:custGeom>
          <a:blipFill>
            <a:blip r:embed="rId5"/>
            <a:stretch>
              <a:fillRect l="0" t="0" r="0" b="0"/>
            </a:stretch>
          </a:blipFill>
        </p:spPr>
      </p:sp>
      <p:sp>
        <p:nvSpPr>
          <p:cNvPr name="TextBox 6" id="6"/>
          <p:cNvSpPr txBox="true"/>
          <p:nvPr/>
        </p:nvSpPr>
        <p:spPr>
          <a:xfrm rot="0">
            <a:off x="1899282" y="8413410"/>
            <a:ext cx="11585695" cy="2352040"/>
          </a:xfrm>
          <a:prstGeom prst="rect">
            <a:avLst/>
          </a:prstGeom>
        </p:spPr>
        <p:txBody>
          <a:bodyPr anchor="t" rtlCol="false" tIns="0" lIns="0" bIns="0" rIns="0">
            <a:spAutoFit/>
          </a:bodyPr>
          <a:lstStyle/>
          <a:p>
            <a:pPr algn="ctr">
              <a:lnSpc>
                <a:spcPts val="4759"/>
              </a:lnSpc>
              <a:spcBef>
                <a:spcPct val="0"/>
              </a:spcBef>
            </a:pPr>
            <a:r>
              <a:rPr lang="en-US" sz="3399">
                <a:solidFill>
                  <a:srgbClr val="000000"/>
                </a:solidFill>
                <a:latin typeface="Metropolis 1"/>
                <a:ea typeface="Metropolis 1"/>
                <a:cs typeface="Metropolis 1"/>
                <a:sym typeface="Metropolis 1"/>
              </a:rPr>
              <a:t>Les ordinateurs collectés sont</a:t>
            </a:r>
            <a:r>
              <a:rPr lang="en-US" b="true" sz="3399">
                <a:solidFill>
                  <a:srgbClr val="000000"/>
                </a:solidFill>
                <a:latin typeface="Metropolis 1 Bold"/>
                <a:ea typeface="Metropolis 1 Bold"/>
                <a:cs typeface="Metropolis 1 Bold"/>
                <a:sym typeface="Metropolis 1 Bold"/>
              </a:rPr>
              <a:t> nettoyés de toutes données, diagnostiqués, </a:t>
            </a:r>
            <a:r>
              <a:rPr lang="en-US" sz="3399">
                <a:solidFill>
                  <a:srgbClr val="000000"/>
                </a:solidFill>
                <a:latin typeface="Metropolis 1"/>
                <a:ea typeface="Metropolis 1"/>
                <a:cs typeface="Metropolis 1"/>
                <a:sym typeface="Metropolis 1"/>
              </a:rPr>
              <a:t>et</a:t>
            </a:r>
            <a:r>
              <a:rPr lang="en-US" b="true" sz="3399">
                <a:solidFill>
                  <a:srgbClr val="000000"/>
                </a:solidFill>
                <a:latin typeface="Metropolis 1 Bold"/>
                <a:ea typeface="Metropolis 1 Bold"/>
                <a:cs typeface="Metropolis 1 Bold"/>
                <a:sym typeface="Metropolis 1 Bold"/>
              </a:rPr>
              <a:t> </a:t>
            </a:r>
            <a:r>
              <a:rPr lang="en-US" sz="3399">
                <a:solidFill>
                  <a:srgbClr val="000000"/>
                </a:solidFill>
                <a:latin typeface="Metropolis 1"/>
                <a:ea typeface="Metropolis 1"/>
                <a:cs typeface="Metropolis 1"/>
                <a:sym typeface="Metropolis 1"/>
              </a:rPr>
              <a:t>ceux qui sont suffisamment en bon état sont</a:t>
            </a:r>
            <a:r>
              <a:rPr lang="en-US" b="true" sz="3399">
                <a:solidFill>
                  <a:srgbClr val="000000"/>
                </a:solidFill>
                <a:latin typeface="Metropolis 1 Bold"/>
                <a:ea typeface="Metropolis 1 Bold"/>
                <a:cs typeface="Metropolis 1 Bold"/>
                <a:sym typeface="Metropolis 1 Bold"/>
              </a:rPr>
              <a:t> donnés gratuitement</a:t>
            </a:r>
            <a:r>
              <a:rPr lang="en-US" sz="3399">
                <a:solidFill>
                  <a:srgbClr val="000000"/>
                </a:solidFill>
                <a:latin typeface="Metropolis 1"/>
                <a:ea typeface="Metropolis 1"/>
                <a:cs typeface="Metropolis 1"/>
                <a:sym typeface="Metropolis 1"/>
              </a:rPr>
              <a:t> à une personne précaire à la suite d’un </a:t>
            </a:r>
            <a:r>
              <a:rPr lang="en-US" b="true" sz="3399">
                <a:solidFill>
                  <a:srgbClr val="000000"/>
                </a:solidFill>
                <a:latin typeface="Metropolis 1 Bold"/>
                <a:ea typeface="Metropolis 1 Bold"/>
                <a:cs typeface="Metropolis 1 Bold"/>
                <a:sym typeface="Metropolis 1 Bold"/>
              </a:rPr>
              <a:t>atelier de réparation</a:t>
            </a:r>
            <a:r>
              <a:rPr lang="en-US" sz="3399">
                <a:solidFill>
                  <a:srgbClr val="000000"/>
                </a:solidFill>
                <a:latin typeface="Metropolis 1"/>
                <a:ea typeface="Metropolis 1"/>
                <a:cs typeface="Metropolis 1"/>
                <a:sym typeface="Metropolis 1"/>
              </a:rPr>
              <a:t> dédié !</a:t>
            </a:r>
          </a:p>
        </p:txBody>
      </p:sp>
      <p:sp>
        <p:nvSpPr>
          <p:cNvPr name="Freeform 7" id="7"/>
          <p:cNvSpPr/>
          <p:nvPr/>
        </p:nvSpPr>
        <p:spPr>
          <a:xfrm flipH="true" flipV="true" rot="-5400000">
            <a:off x="-12265" y="18268151"/>
            <a:ext cx="3112532" cy="3112532"/>
          </a:xfrm>
          <a:custGeom>
            <a:avLst/>
            <a:gdLst/>
            <a:ahLst/>
            <a:cxnLst/>
            <a:rect r="r" b="b" t="t" l="l"/>
            <a:pathLst>
              <a:path h="3112532" w="3112532">
                <a:moveTo>
                  <a:pt x="3112532" y="3112532"/>
                </a:moveTo>
                <a:lnTo>
                  <a:pt x="0" y="3112532"/>
                </a:lnTo>
                <a:lnTo>
                  <a:pt x="0" y="0"/>
                </a:lnTo>
                <a:lnTo>
                  <a:pt x="3112532" y="0"/>
                </a:lnTo>
                <a:lnTo>
                  <a:pt x="3112532" y="3112532"/>
                </a:lnTo>
                <a:close/>
              </a:path>
            </a:pathLst>
          </a:custGeom>
          <a:blipFill>
            <a:blip r:embed="rId2"/>
            <a:stretch>
              <a:fillRect l="0" t="0" r="0" b="0"/>
            </a:stretch>
          </a:blipFill>
        </p:spPr>
      </p:sp>
      <p:sp>
        <p:nvSpPr>
          <p:cNvPr name="TextBox 8" id="8"/>
          <p:cNvSpPr txBox="true"/>
          <p:nvPr/>
        </p:nvSpPr>
        <p:spPr>
          <a:xfrm rot="0">
            <a:off x="1644130" y="3290719"/>
            <a:ext cx="12096000" cy="1720850"/>
          </a:xfrm>
          <a:prstGeom prst="rect">
            <a:avLst/>
          </a:prstGeom>
        </p:spPr>
        <p:txBody>
          <a:bodyPr anchor="t" rtlCol="false" tIns="0" lIns="0" bIns="0" rIns="0">
            <a:spAutoFit/>
          </a:bodyPr>
          <a:lstStyle/>
          <a:p>
            <a:pPr algn="ctr">
              <a:lnSpc>
                <a:spcPts val="6999"/>
              </a:lnSpc>
            </a:pPr>
            <a:r>
              <a:rPr lang="en-US" sz="4999" b="true">
                <a:solidFill>
                  <a:srgbClr val="FA8334"/>
                </a:solidFill>
                <a:latin typeface="Metropolis 1 Bold"/>
                <a:ea typeface="Metropolis 1 Bold"/>
                <a:cs typeface="Metropolis 1 Bold"/>
                <a:sym typeface="Metropolis 1 Bold"/>
              </a:rPr>
              <a:t>Donnez une nouvelle vie aux ordinateurs que vous n’utilisez plus !</a:t>
            </a:r>
          </a:p>
        </p:txBody>
      </p:sp>
      <p:sp>
        <p:nvSpPr>
          <p:cNvPr name="TextBox 9" id="9"/>
          <p:cNvSpPr txBox="true"/>
          <p:nvPr/>
        </p:nvSpPr>
        <p:spPr>
          <a:xfrm rot="0">
            <a:off x="2208556" y="6781459"/>
            <a:ext cx="10967148" cy="1384301"/>
          </a:xfrm>
          <a:prstGeom prst="rect">
            <a:avLst/>
          </a:prstGeom>
        </p:spPr>
        <p:txBody>
          <a:bodyPr anchor="t" rtlCol="false" tIns="0" lIns="0" bIns="0" rIns="0">
            <a:spAutoFit/>
          </a:bodyPr>
          <a:lstStyle/>
          <a:p>
            <a:pPr algn="ctr">
              <a:lnSpc>
                <a:spcPts val="5599"/>
              </a:lnSpc>
            </a:pPr>
            <a:r>
              <a:rPr lang="en-US" b="true" sz="3999">
                <a:solidFill>
                  <a:srgbClr val="00CC69"/>
                </a:solidFill>
                <a:latin typeface="Metropolis 1 Bold"/>
                <a:ea typeface="Metropolis 1 Bold"/>
                <a:cs typeface="Metropolis 1 Bold"/>
                <a:sym typeface="Metropolis 1 Bold"/>
              </a:rPr>
              <a:t>POURQUOI FAIRE DON DE VOS ORDINATEURS ? </a:t>
            </a:r>
          </a:p>
        </p:txBody>
      </p:sp>
      <p:sp>
        <p:nvSpPr>
          <p:cNvPr name="TextBox 10" id="10"/>
          <p:cNvSpPr txBox="true"/>
          <p:nvPr/>
        </p:nvSpPr>
        <p:spPr>
          <a:xfrm rot="0">
            <a:off x="2022305" y="17164797"/>
            <a:ext cx="10898964" cy="490854"/>
          </a:xfrm>
          <a:prstGeom prst="rect">
            <a:avLst/>
          </a:prstGeom>
        </p:spPr>
        <p:txBody>
          <a:bodyPr anchor="t" rtlCol="false" tIns="0" lIns="0" bIns="0" rIns="0">
            <a:spAutoFit/>
          </a:bodyPr>
          <a:lstStyle/>
          <a:p>
            <a:pPr algn="ctr">
              <a:lnSpc>
                <a:spcPts val="3920"/>
              </a:lnSpc>
            </a:pPr>
            <a:r>
              <a:rPr lang="en-US" sz="2800" i="true">
                <a:solidFill>
                  <a:srgbClr val="0C0C0C"/>
                </a:solidFill>
                <a:latin typeface="Metropolis 1 Italics"/>
                <a:ea typeface="Metropolis 1 Italics"/>
                <a:cs typeface="Metropolis 1 Italics"/>
                <a:sym typeface="Metropolis 1 Italics"/>
              </a:rPr>
              <a:t>Vous souhaitez en savoir plus sur le dispositif Court-Circlic ? </a:t>
            </a:r>
          </a:p>
        </p:txBody>
      </p:sp>
      <p:sp>
        <p:nvSpPr>
          <p:cNvPr name="TextBox 11" id="11"/>
          <p:cNvSpPr txBox="true"/>
          <p:nvPr/>
        </p:nvSpPr>
        <p:spPr>
          <a:xfrm rot="0">
            <a:off x="4114451" y="17665176"/>
            <a:ext cx="7155359" cy="986155"/>
          </a:xfrm>
          <a:prstGeom prst="rect">
            <a:avLst/>
          </a:prstGeom>
        </p:spPr>
        <p:txBody>
          <a:bodyPr anchor="t" rtlCol="false" tIns="0" lIns="0" bIns="0" rIns="0">
            <a:spAutoFit/>
          </a:bodyPr>
          <a:lstStyle/>
          <a:p>
            <a:pPr algn="ctr">
              <a:lnSpc>
                <a:spcPts val="3920"/>
              </a:lnSpc>
              <a:spcBef>
                <a:spcPct val="0"/>
              </a:spcBef>
            </a:pPr>
            <a:r>
              <a:rPr lang="en-US" sz="2800">
                <a:solidFill>
                  <a:srgbClr val="000000"/>
                </a:solidFill>
                <a:latin typeface="Metropolis 1"/>
                <a:ea typeface="Metropolis 1"/>
                <a:cs typeface="Metropolis 1"/>
                <a:sym typeface="Metropolis 1"/>
              </a:rPr>
              <a:t>Contactez-nous à bonjour@court-circlic.fr </a:t>
            </a:r>
          </a:p>
          <a:p>
            <a:pPr algn="ctr">
              <a:lnSpc>
                <a:spcPts val="3920"/>
              </a:lnSpc>
              <a:spcBef>
                <a:spcPct val="0"/>
              </a:spcBef>
            </a:pPr>
            <a:r>
              <a:rPr lang="en-US" sz="2800" u="sng">
                <a:solidFill>
                  <a:srgbClr val="000000"/>
                </a:solidFill>
                <a:latin typeface="Metropolis 1"/>
                <a:ea typeface="Metropolis 1"/>
                <a:cs typeface="Metropolis 1"/>
                <a:sym typeface="Metropolis 1"/>
              </a:rPr>
              <a:t>www.court-circlic.fr </a:t>
            </a:r>
          </a:p>
        </p:txBody>
      </p:sp>
      <p:sp>
        <p:nvSpPr>
          <p:cNvPr name="TextBox 12" id="12"/>
          <p:cNvSpPr txBox="true"/>
          <p:nvPr/>
        </p:nvSpPr>
        <p:spPr>
          <a:xfrm rot="0">
            <a:off x="1767152" y="5259219"/>
            <a:ext cx="11585695" cy="1170940"/>
          </a:xfrm>
          <a:prstGeom prst="rect">
            <a:avLst/>
          </a:prstGeom>
        </p:spPr>
        <p:txBody>
          <a:bodyPr anchor="t" rtlCol="false" tIns="0" lIns="0" bIns="0" rIns="0">
            <a:spAutoFit/>
          </a:bodyPr>
          <a:lstStyle/>
          <a:p>
            <a:pPr algn="ctr">
              <a:lnSpc>
                <a:spcPts val="4759"/>
              </a:lnSpc>
              <a:spcBef>
                <a:spcPct val="0"/>
              </a:spcBef>
            </a:pPr>
            <a:r>
              <a:rPr lang="en-US" sz="3399">
                <a:solidFill>
                  <a:srgbClr val="000000"/>
                </a:solidFill>
                <a:latin typeface="Metropolis 1"/>
                <a:ea typeface="Metropolis 1"/>
                <a:cs typeface="Metropolis 1"/>
                <a:sym typeface="Metropolis 1"/>
              </a:rPr>
              <a:t>Vos anciens ordinateurs peuvent contribuer à un</a:t>
            </a:r>
            <a:r>
              <a:rPr lang="en-US" b="true" sz="3399">
                <a:solidFill>
                  <a:srgbClr val="000000"/>
                </a:solidFill>
                <a:latin typeface="Metropolis 1 Bold"/>
                <a:ea typeface="Metropolis 1 Bold"/>
                <a:cs typeface="Metropolis 1 Bold"/>
                <a:sym typeface="Metropolis 1 Bold"/>
              </a:rPr>
              <a:t> projet écologique et social</a:t>
            </a:r>
            <a:r>
              <a:rPr lang="en-US" sz="3399">
                <a:solidFill>
                  <a:srgbClr val="000000"/>
                </a:solidFill>
                <a:latin typeface="Metropolis 1"/>
                <a:ea typeface="Metropolis 1"/>
                <a:cs typeface="Metropolis 1"/>
                <a:sym typeface="Metropolis 1"/>
              </a:rPr>
              <a:t> sur votre territoire. </a:t>
            </a:r>
          </a:p>
        </p:txBody>
      </p:sp>
      <p:sp>
        <p:nvSpPr>
          <p:cNvPr name="TextBox 13" id="13"/>
          <p:cNvSpPr txBox="true"/>
          <p:nvPr/>
        </p:nvSpPr>
        <p:spPr>
          <a:xfrm rot="0">
            <a:off x="1644130" y="12970836"/>
            <a:ext cx="12096000" cy="844550"/>
          </a:xfrm>
          <a:prstGeom prst="rect">
            <a:avLst/>
          </a:prstGeom>
        </p:spPr>
        <p:txBody>
          <a:bodyPr anchor="t" rtlCol="false" tIns="0" lIns="0" bIns="0" rIns="0">
            <a:spAutoFit/>
          </a:bodyPr>
          <a:lstStyle/>
          <a:p>
            <a:pPr algn="ctr">
              <a:lnSpc>
                <a:spcPts val="6999"/>
              </a:lnSpc>
            </a:pPr>
            <a:r>
              <a:rPr lang="en-US" sz="4999" b="true">
                <a:solidFill>
                  <a:srgbClr val="FA8334"/>
                </a:solidFill>
                <a:latin typeface="Metropolis 1 Bold"/>
                <a:ea typeface="Metropolis 1 Bold"/>
                <a:cs typeface="Metropolis 1 Bold"/>
                <a:sym typeface="Metropolis 1 Bold"/>
              </a:rPr>
              <a:t>Où ? </a:t>
            </a:r>
          </a:p>
        </p:txBody>
      </p:sp>
      <p:sp>
        <p:nvSpPr>
          <p:cNvPr name="TextBox 14" id="14"/>
          <p:cNvSpPr txBox="true"/>
          <p:nvPr/>
        </p:nvSpPr>
        <p:spPr>
          <a:xfrm rot="0">
            <a:off x="2252045" y="10890576"/>
            <a:ext cx="10615910" cy="580390"/>
          </a:xfrm>
          <a:prstGeom prst="rect">
            <a:avLst/>
          </a:prstGeom>
        </p:spPr>
        <p:txBody>
          <a:bodyPr anchor="t" rtlCol="false" tIns="0" lIns="0" bIns="0" rIns="0">
            <a:spAutoFit/>
          </a:bodyPr>
          <a:lstStyle/>
          <a:p>
            <a:pPr algn="ctr">
              <a:lnSpc>
                <a:spcPts val="4760"/>
              </a:lnSpc>
              <a:spcBef>
                <a:spcPct val="0"/>
              </a:spcBef>
            </a:pPr>
            <a:r>
              <a:rPr lang="en-US" b="true" sz="3400">
                <a:solidFill>
                  <a:srgbClr val="000000"/>
                </a:solidFill>
                <a:latin typeface="Metropolis 1 Bold"/>
                <a:ea typeface="Metropolis 1 Bold"/>
                <a:cs typeface="Metropolis 1 Bold"/>
                <a:sym typeface="Metropolis 1 Bold"/>
              </a:rPr>
              <a:t>Le + : </a:t>
            </a:r>
            <a:r>
              <a:rPr lang="en-US" sz="3400">
                <a:solidFill>
                  <a:srgbClr val="000000"/>
                </a:solidFill>
                <a:latin typeface="Metropolis 1"/>
                <a:ea typeface="Metropolis 1"/>
                <a:cs typeface="Metropolis 1"/>
                <a:sym typeface="Metropolis 1"/>
              </a:rPr>
              <a:t>un don valorisable dans votre démarche RSE</a:t>
            </a:r>
            <a:r>
              <a:rPr lang="en-US" b="true" sz="3400">
                <a:solidFill>
                  <a:srgbClr val="000000"/>
                </a:solidFill>
                <a:latin typeface="Metropolis 1 Bold"/>
                <a:ea typeface="Metropolis 1 Bold"/>
                <a:cs typeface="Metropolis 1 Bold"/>
                <a:sym typeface="Metropolis 1 Bold"/>
              </a:rPr>
              <a:t> </a:t>
            </a:r>
          </a:p>
        </p:txBody>
      </p:sp>
      <p:grpSp>
        <p:nvGrpSpPr>
          <p:cNvPr name="Group 15" id="15"/>
          <p:cNvGrpSpPr/>
          <p:nvPr/>
        </p:nvGrpSpPr>
        <p:grpSpPr>
          <a:xfrm rot="0">
            <a:off x="4812238" y="379489"/>
            <a:ext cx="5495524" cy="2786280"/>
            <a:chOff x="0" y="0"/>
            <a:chExt cx="984736" cy="499270"/>
          </a:xfrm>
        </p:grpSpPr>
        <p:sp>
          <p:nvSpPr>
            <p:cNvPr name="Freeform 16" id="16"/>
            <p:cNvSpPr/>
            <p:nvPr/>
          </p:nvSpPr>
          <p:spPr>
            <a:xfrm flipH="false" flipV="false" rot="0">
              <a:off x="0" y="0"/>
              <a:ext cx="984736" cy="499270"/>
            </a:xfrm>
            <a:custGeom>
              <a:avLst/>
              <a:gdLst/>
              <a:ahLst/>
              <a:cxnLst/>
              <a:rect r="r" b="b" t="t" l="l"/>
              <a:pathLst>
                <a:path h="499270" w="984736">
                  <a:moveTo>
                    <a:pt x="0" y="0"/>
                  </a:moveTo>
                  <a:lnTo>
                    <a:pt x="984736" y="0"/>
                  </a:lnTo>
                  <a:lnTo>
                    <a:pt x="984736" y="499270"/>
                  </a:lnTo>
                  <a:lnTo>
                    <a:pt x="0" y="499270"/>
                  </a:lnTo>
                  <a:close/>
                </a:path>
              </a:pathLst>
            </a:custGeom>
            <a:solidFill>
              <a:srgbClr val="F786AA"/>
            </a:solidFill>
          </p:spPr>
        </p:sp>
        <p:sp>
          <p:nvSpPr>
            <p:cNvPr name="TextBox 17" id="17"/>
            <p:cNvSpPr txBox="true"/>
            <p:nvPr/>
          </p:nvSpPr>
          <p:spPr>
            <a:xfrm>
              <a:off x="0" y="-85725"/>
              <a:ext cx="984736" cy="584995"/>
            </a:xfrm>
            <a:prstGeom prst="rect">
              <a:avLst/>
            </a:prstGeom>
          </p:spPr>
          <p:txBody>
            <a:bodyPr anchor="ctr" rtlCol="false" tIns="50800" lIns="50800" bIns="50800" rIns="50800"/>
            <a:lstStyle/>
            <a:p>
              <a:pPr algn="ctr">
                <a:lnSpc>
                  <a:spcPts val="5879"/>
                </a:lnSpc>
              </a:pPr>
              <a:r>
                <a:rPr lang="en-US" b="true" sz="4199">
                  <a:solidFill>
                    <a:srgbClr val="000000"/>
                  </a:solidFill>
                  <a:latin typeface="Metropolis 1 Bold"/>
                  <a:ea typeface="Metropolis 1 Bold"/>
                  <a:cs typeface="Metropolis 1 Bold"/>
                  <a:sym typeface="Metropolis 1 Bold"/>
                </a:rPr>
                <a:t>VOTRE LOGO </a:t>
              </a:r>
            </a:p>
          </p:txBody>
        </p:sp>
      </p:grpSp>
      <p:grpSp>
        <p:nvGrpSpPr>
          <p:cNvPr name="Group 18" id="18"/>
          <p:cNvGrpSpPr/>
          <p:nvPr/>
        </p:nvGrpSpPr>
        <p:grpSpPr>
          <a:xfrm rot="0">
            <a:off x="2959860" y="14064192"/>
            <a:ext cx="9464540" cy="2786280"/>
            <a:chOff x="0" y="0"/>
            <a:chExt cx="1695939" cy="499270"/>
          </a:xfrm>
        </p:grpSpPr>
        <p:sp>
          <p:nvSpPr>
            <p:cNvPr name="Freeform 19" id="19"/>
            <p:cNvSpPr/>
            <p:nvPr/>
          </p:nvSpPr>
          <p:spPr>
            <a:xfrm flipH="false" flipV="false" rot="0">
              <a:off x="0" y="0"/>
              <a:ext cx="1695939" cy="499270"/>
            </a:xfrm>
            <a:custGeom>
              <a:avLst/>
              <a:gdLst/>
              <a:ahLst/>
              <a:cxnLst/>
              <a:rect r="r" b="b" t="t" l="l"/>
              <a:pathLst>
                <a:path h="499270" w="1695939">
                  <a:moveTo>
                    <a:pt x="0" y="0"/>
                  </a:moveTo>
                  <a:lnTo>
                    <a:pt x="1695939" y="0"/>
                  </a:lnTo>
                  <a:lnTo>
                    <a:pt x="1695939" y="499270"/>
                  </a:lnTo>
                  <a:lnTo>
                    <a:pt x="0" y="499270"/>
                  </a:lnTo>
                  <a:close/>
                </a:path>
              </a:pathLst>
            </a:custGeom>
            <a:solidFill>
              <a:srgbClr val="F786AA"/>
            </a:solidFill>
          </p:spPr>
        </p:sp>
        <p:sp>
          <p:nvSpPr>
            <p:cNvPr name="TextBox 20" id="20"/>
            <p:cNvSpPr txBox="true"/>
            <p:nvPr/>
          </p:nvSpPr>
          <p:spPr>
            <a:xfrm>
              <a:off x="0" y="-85725"/>
              <a:ext cx="1695939" cy="584995"/>
            </a:xfrm>
            <a:prstGeom prst="rect">
              <a:avLst/>
            </a:prstGeom>
          </p:spPr>
          <p:txBody>
            <a:bodyPr anchor="ctr" rtlCol="false" tIns="50800" lIns="50800" bIns="50800" rIns="50800"/>
            <a:lstStyle/>
            <a:p>
              <a:pPr algn="ctr">
                <a:lnSpc>
                  <a:spcPts val="5879"/>
                </a:lnSpc>
              </a:pPr>
              <a:r>
                <a:rPr lang="en-US" b="true" sz="4199">
                  <a:solidFill>
                    <a:srgbClr val="000000"/>
                  </a:solidFill>
                  <a:latin typeface="Metropolis 1 Bold"/>
                  <a:ea typeface="Metropolis 1 Bold"/>
                  <a:cs typeface="Metropolis 1 Bold"/>
                  <a:sym typeface="Metropolis 1 Bold"/>
                </a:rPr>
                <a:t>Nom de votre structure, adresse, horaires de réception des dons, téléphone et mail </a:t>
              </a:r>
            </a:p>
          </p:txBody>
        </p:sp>
      </p:grpSp>
      <p:sp>
        <p:nvSpPr>
          <p:cNvPr name="TextBox 21" id="21"/>
          <p:cNvSpPr txBox="true"/>
          <p:nvPr/>
        </p:nvSpPr>
        <p:spPr>
          <a:xfrm rot="0">
            <a:off x="1899282" y="12013891"/>
            <a:ext cx="11585695" cy="537845"/>
          </a:xfrm>
          <a:prstGeom prst="rect">
            <a:avLst/>
          </a:prstGeom>
        </p:spPr>
        <p:txBody>
          <a:bodyPr anchor="t" rtlCol="false" tIns="0" lIns="0" bIns="0" rIns="0">
            <a:spAutoFit/>
          </a:bodyPr>
          <a:lstStyle/>
          <a:p>
            <a:pPr algn="ctr">
              <a:lnSpc>
                <a:spcPts val="4479"/>
              </a:lnSpc>
              <a:spcBef>
                <a:spcPct val="0"/>
              </a:spcBef>
            </a:pPr>
            <a:r>
              <a:rPr lang="en-US" sz="3199">
                <a:solidFill>
                  <a:srgbClr val="000000"/>
                </a:solidFill>
                <a:latin typeface="Metropolis 1"/>
                <a:ea typeface="Metropolis 1"/>
                <a:cs typeface="Metropolis 1"/>
                <a:sym typeface="Metropolis 1"/>
              </a:rPr>
              <a:t>Les ordinateurs : PC portables ayant moins de 10 ans</a:t>
            </a:r>
          </a:p>
        </p:txBody>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F5F5F5"/>
        </a:solidFill>
      </p:bgPr>
    </p:bg>
    <p:spTree>
      <p:nvGrpSpPr>
        <p:cNvPr id="1" name=""/>
        <p:cNvGrpSpPr/>
        <p:nvPr/>
      </p:nvGrpSpPr>
      <p:grpSpPr>
        <a:xfrm>
          <a:off x="0" y="0"/>
          <a:ext cx="0" cy="0"/>
          <a:chOff x="0" y="0"/>
          <a:chExt cx="0" cy="0"/>
        </a:xfrm>
      </p:grpSpPr>
      <p:sp>
        <p:nvSpPr>
          <p:cNvPr name="Freeform 2" id="2"/>
          <p:cNvSpPr/>
          <p:nvPr/>
        </p:nvSpPr>
        <p:spPr>
          <a:xfrm flipH="false" flipV="false" rot="-5281742">
            <a:off x="12727811" y="-450249"/>
            <a:ext cx="2879674" cy="2879674"/>
          </a:xfrm>
          <a:custGeom>
            <a:avLst/>
            <a:gdLst/>
            <a:ahLst/>
            <a:cxnLst/>
            <a:rect r="r" b="b" t="t" l="l"/>
            <a:pathLst>
              <a:path h="2879674" w="2879674">
                <a:moveTo>
                  <a:pt x="0" y="0"/>
                </a:moveTo>
                <a:lnTo>
                  <a:pt x="2879675" y="0"/>
                </a:lnTo>
                <a:lnTo>
                  <a:pt x="2879675" y="2879675"/>
                </a:lnTo>
                <a:lnTo>
                  <a:pt x="0" y="2879675"/>
                </a:lnTo>
                <a:lnTo>
                  <a:pt x="0" y="0"/>
                </a:lnTo>
                <a:close/>
              </a:path>
            </a:pathLst>
          </a:custGeom>
          <a:blipFill>
            <a:blip r:embed="rId2"/>
            <a:stretch>
              <a:fillRect l="0" t="0" r="0" b="0"/>
            </a:stretch>
          </a:blipFill>
        </p:spPr>
      </p:sp>
      <p:sp>
        <p:nvSpPr>
          <p:cNvPr name="Freeform 3" id="3"/>
          <p:cNvSpPr/>
          <p:nvPr/>
        </p:nvSpPr>
        <p:spPr>
          <a:xfrm flipH="false" flipV="false" rot="5507811">
            <a:off x="-4059608" y="18697374"/>
            <a:ext cx="7187346" cy="6578877"/>
          </a:xfrm>
          <a:custGeom>
            <a:avLst/>
            <a:gdLst/>
            <a:ahLst/>
            <a:cxnLst/>
            <a:rect r="r" b="b" t="t" l="l"/>
            <a:pathLst>
              <a:path h="6578877" w="7187346">
                <a:moveTo>
                  <a:pt x="0" y="0"/>
                </a:moveTo>
                <a:lnTo>
                  <a:pt x="7187345" y="0"/>
                </a:lnTo>
                <a:lnTo>
                  <a:pt x="7187345" y="6578877"/>
                </a:lnTo>
                <a:lnTo>
                  <a:pt x="0" y="6578877"/>
                </a:lnTo>
                <a:lnTo>
                  <a:pt x="0" y="0"/>
                </a:lnTo>
                <a:close/>
              </a:path>
            </a:pathLst>
          </a:custGeom>
          <a:blipFill>
            <a:blip r:embed="rId3"/>
            <a:stretch>
              <a:fillRect l="0" t="-9248" r="0" b="0"/>
            </a:stretch>
          </a:blipFill>
        </p:spPr>
      </p:sp>
      <p:sp>
        <p:nvSpPr>
          <p:cNvPr name="Freeform 4" id="4"/>
          <p:cNvSpPr/>
          <p:nvPr/>
        </p:nvSpPr>
        <p:spPr>
          <a:xfrm flipH="false" flipV="false" rot="0">
            <a:off x="5525289" y="257957"/>
            <a:ext cx="4069423" cy="1140111"/>
          </a:xfrm>
          <a:custGeom>
            <a:avLst/>
            <a:gdLst/>
            <a:ahLst/>
            <a:cxnLst/>
            <a:rect r="r" b="b" t="t" l="l"/>
            <a:pathLst>
              <a:path h="1140111" w="4069423">
                <a:moveTo>
                  <a:pt x="0" y="0"/>
                </a:moveTo>
                <a:lnTo>
                  <a:pt x="4069422" y="0"/>
                </a:lnTo>
                <a:lnTo>
                  <a:pt x="4069422" y="1140111"/>
                </a:lnTo>
                <a:lnTo>
                  <a:pt x="0" y="1140111"/>
                </a:lnTo>
                <a:lnTo>
                  <a:pt x="0" y="0"/>
                </a:lnTo>
                <a:close/>
              </a:path>
            </a:pathLst>
          </a:custGeom>
          <a:blipFill>
            <a:blip r:embed="rId4"/>
            <a:stretch>
              <a:fillRect l="0" t="0" r="0" b="0"/>
            </a:stretch>
          </a:blipFill>
        </p:spPr>
      </p:sp>
      <p:sp>
        <p:nvSpPr>
          <p:cNvPr name="Freeform 5" id="5"/>
          <p:cNvSpPr/>
          <p:nvPr/>
        </p:nvSpPr>
        <p:spPr>
          <a:xfrm flipH="false" flipV="false" rot="0">
            <a:off x="2548956" y="8448947"/>
            <a:ext cx="1619996" cy="1619996"/>
          </a:xfrm>
          <a:custGeom>
            <a:avLst/>
            <a:gdLst/>
            <a:ahLst/>
            <a:cxnLst/>
            <a:rect r="r" b="b" t="t" l="l"/>
            <a:pathLst>
              <a:path h="1619996" w="1619996">
                <a:moveTo>
                  <a:pt x="0" y="0"/>
                </a:moveTo>
                <a:lnTo>
                  <a:pt x="1619997" y="0"/>
                </a:lnTo>
                <a:lnTo>
                  <a:pt x="1619997" y="1619996"/>
                </a:lnTo>
                <a:lnTo>
                  <a:pt x="0" y="1619996"/>
                </a:lnTo>
                <a:lnTo>
                  <a:pt x="0" y="0"/>
                </a:lnTo>
                <a:close/>
              </a:path>
            </a:pathLst>
          </a:custGeom>
          <a:blipFill>
            <a:blip r:embed="rId5"/>
            <a:stretch>
              <a:fillRect l="0" t="0" r="0" b="0"/>
            </a:stretch>
          </a:blipFill>
        </p:spPr>
      </p:sp>
      <p:sp>
        <p:nvSpPr>
          <p:cNvPr name="Freeform 6" id="6"/>
          <p:cNvSpPr/>
          <p:nvPr/>
        </p:nvSpPr>
        <p:spPr>
          <a:xfrm flipH="false" flipV="false" rot="0">
            <a:off x="13131683" y="19548199"/>
            <a:ext cx="1791243" cy="1791243"/>
          </a:xfrm>
          <a:custGeom>
            <a:avLst/>
            <a:gdLst/>
            <a:ahLst/>
            <a:cxnLst/>
            <a:rect r="r" b="b" t="t" l="l"/>
            <a:pathLst>
              <a:path h="1791243" w="1791243">
                <a:moveTo>
                  <a:pt x="0" y="0"/>
                </a:moveTo>
                <a:lnTo>
                  <a:pt x="1791243" y="0"/>
                </a:lnTo>
                <a:lnTo>
                  <a:pt x="1791243" y="1791243"/>
                </a:lnTo>
                <a:lnTo>
                  <a:pt x="0" y="1791243"/>
                </a:lnTo>
                <a:lnTo>
                  <a:pt x="0" y="0"/>
                </a:lnTo>
                <a:close/>
              </a:path>
            </a:pathLst>
          </a:custGeom>
          <a:blipFill>
            <a:blip r:embed="rId6"/>
            <a:stretch>
              <a:fillRect l="0" t="0" r="0" b="0"/>
            </a:stretch>
          </a:blipFill>
        </p:spPr>
      </p:sp>
      <p:sp>
        <p:nvSpPr>
          <p:cNvPr name="Freeform 7" id="7"/>
          <p:cNvSpPr/>
          <p:nvPr/>
        </p:nvSpPr>
        <p:spPr>
          <a:xfrm flipH="false" flipV="false" rot="0">
            <a:off x="13378514" y="12664738"/>
            <a:ext cx="765976" cy="765976"/>
          </a:xfrm>
          <a:custGeom>
            <a:avLst/>
            <a:gdLst/>
            <a:ahLst/>
            <a:cxnLst/>
            <a:rect r="r" b="b" t="t" l="l"/>
            <a:pathLst>
              <a:path h="765976" w="765976">
                <a:moveTo>
                  <a:pt x="0" y="0"/>
                </a:moveTo>
                <a:lnTo>
                  <a:pt x="765976" y="0"/>
                </a:lnTo>
                <a:lnTo>
                  <a:pt x="765976" y="765976"/>
                </a:lnTo>
                <a:lnTo>
                  <a:pt x="0" y="765976"/>
                </a:lnTo>
                <a:lnTo>
                  <a:pt x="0" y="0"/>
                </a:lnTo>
                <a:close/>
              </a:path>
            </a:pathLst>
          </a:custGeom>
          <a:blipFill>
            <a:blip r:embed="rId7"/>
            <a:stretch>
              <a:fillRect l="0" t="0" r="0" b="0"/>
            </a:stretch>
          </a:blipFill>
        </p:spPr>
      </p:sp>
      <p:sp>
        <p:nvSpPr>
          <p:cNvPr name="Freeform 8" id="8"/>
          <p:cNvSpPr/>
          <p:nvPr/>
        </p:nvSpPr>
        <p:spPr>
          <a:xfrm flipH="false" flipV="false" rot="0">
            <a:off x="5397" y="11177284"/>
            <a:ext cx="2174597" cy="2174597"/>
          </a:xfrm>
          <a:custGeom>
            <a:avLst/>
            <a:gdLst/>
            <a:ahLst/>
            <a:cxnLst/>
            <a:rect r="r" b="b" t="t" l="l"/>
            <a:pathLst>
              <a:path h="2174597" w="2174597">
                <a:moveTo>
                  <a:pt x="0" y="0"/>
                </a:moveTo>
                <a:lnTo>
                  <a:pt x="2174596" y="0"/>
                </a:lnTo>
                <a:lnTo>
                  <a:pt x="2174596" y="2174596"/>
                </a:lnTo>
                <a:lnTo>
                  <a:pt x="0" y="2174596"/>
                </a:lnTo>
                <a:lnTo>
                  <a:pt x="0" y="0"/>
                </a:lnTo>
                <a:close/>
              </a:path>
            </a:pathLst>
          </a:custGeom>
          <a:blipFill>
            <a:blip r:embed="rId8"/>
            <a:stretch>
              <a:fillRect l="0" t="0" r="0" b="0"/>
            </a:stretch>
          </a:blipFill>
        </p:spPr>
      </p:sp>
      <p:sp>
        <p:nvSpPr>
          <p:cNvPr name="Freeform 9" id="9"/>
          <p:cNvSpPr/>
          <p:nvPr/>
        </p:nvSpPr>
        <p:spPr>
          <a:xfrm flipH="false" flipV="false" rot="-2830113">
            <a:off x="13167559" y="3930328"/>
            <a:ext cx="2735114" cy="2735114"/>
          </a:xfrm>
          <a:custGeom>
            <a:avLst/>
            <a:gdLst/>
            <a:ahLst/>
            <a:cxnLst/>
            <a:rect r="r" b="b" t="t" l="l"/>
            <a:pathLst>
              <a:path h="2735114" w="2735114">
                <a:moveTo>
                  <a:pt x="0" y="0"/>
                </a:moveTo>
                <a:lnTo>
                  <a:pt x="2735113" y="0"/>
                </a:lnTo>
                <a:lnTo>
                  <a:pt x="2735113" y="2735113"/>
                </a:lnTo>
                <a:lnTo>
                  <a:pt x="0" y="2735113"/>
                </a:lnTo>
                <a:lnTo>
                  <a:pt x="0" y="0"/>
                </a:lnTo>
                <a:close/>
              </a:path>
            </a:pathLst>
          </a:custGeom>
          <a:blipFill>
            <a:blip r:embed="rId9"/>
            <a:stretch>
              <a:fillRect l="0" t="0" r="0" b="0"/>
            </a:stretch>
          </a:blipFill>
        </p:spPr>
      </p:sp>
      <p:sp>
        <p:nvSpPr>
          <p:cNvPr name="TextBox 10" id="10"/>
          <p:cNvSpPr txBox="true"/>
          <p:nvPr/>
        </p:nvSpPr>
        <p:spPr>
          <a:xfrm rot="0">
            <a:off x="1667326" y="1428200"/>
            <a:ext cx="11785347" cy="1678954"/>
          </a:xfrm>
          <a:prstGeom prst="rect">
            <a:avLst/>
          </a:prstGeom>
        </p:spPr>
        <p:txBody>
          <a:bodyPr anchor="t" rtlCol="false" tIns="0" lIns="0" bIns="0" rIns="0">
            <a:spAutoFit/>
          </a:bodyPr>
          <a:lstStyle/>
          <a:p>
            <a:pPr algn="ctr">
              <a:lnSpc>
                <a:spcPts val="6684"/>
              </a:lnSpc>
            </a:pPr>
            <a:r>
              <a:rPr lang="en-US" sz="4774" b="true">
                <a:solidFill>
                  <a:srgbClr val="3495D5"/>
                </a:solidFill>
                <a:latin typeface="Metropolis 1 Bold"/>
                <a:ea typeface="Metropolis 1 Bold"/>
                <a:cs typeface="Metropolis 1 Bold"/>
                <a:sym typeface="Metropolis 1 Bold"/>
              </a:rPr>
              <a:t>Donnez une nouvelle vie à vos anciens ordinateurs portables !</a:t>
            </a:r>
          </a:p>
        </p:txBody>
      </p:sp>
      <p:sp>
        <p:nvSpPr>
          <p:cNvPr name="TextBox 11" id="11"/>
          <p:cNvSpPr txBox="true"/>
          <p:nvPr/>
        </p:nvSpPr>
        <p:spPr>
          <a:xfrm rot="0">
            <a:off x="1512000" y="3289052"/>
            <a:ext cx="12096000" cy="4041843"/>
          </a:xfrm>
          <a:prstGeom prst="rect">
            <a:avLst/>
          </a:prstGeom>
        </p:spPr>
        <p:txBody>
          <a:bodyPr anchor="t" rtlCol="false" tIns="0" lIns="0" bIns="0" rIns="0">
            <a:spAutoFit/>
          </a:bodyPr>
          <a:lstStyle/>
          <a:p>
            <a:pPr algn="just">
              <a:lnSpc>
                <a:spcPts val="4021"/>
              </a:lnSpc>
            </a:pPr>
            <a:r>
              <a:rPr lang="en-US" sz="2872">
                <a:solidFill>
                  <a:srgbClr val="000000"/>
                </a:solidFill>
                <a:latin typeface="Metropolis 1"/>
                <a:ea typeface="Metropolis 1"/>
                <a:cs typeface="Metropolis 1"/>
                <a:sym typeface="Metropolis 1"/>
              </a:rPr>
              <a:t>Court-circlic organise des </a:t>
            </a:r>
            <a:r>
              <a:rPr lang="en-US" sz="2872" u="sng">
                <a:solidFill>
                  <a:srgbClr val="000000"/>
                </a:solidFill>
                <a:latin typeface="Metropolis 1"/>
                <a:ea typeface="Metropolis 1"/>
                <a:cs typeface="Metropolis 1"/>
                <a:sym typeface="Metropolis 1"/>
              </a:rPr>
              <a:t>ateliers de réparation</a:t>
            </a:r>
            <a:r>
              <a:rPr lang="en-US" sz="2872">
                <a:solidFill>
                  <a:srgbClr val="000000"/>
                </a:solidFill>
                <a:latin typeface="Metropolis 1"/>
                <a:ea typeface="Metropolis 1"/>
                <a:cs typeface="Metropolis 1"/>
                <a:sym typeface="Metropolis 1"/>
              </a:rPr>
              <a:t> et de reconditionnement d'ordinateurs </a:t>
            </a:r>
            <a:r>
              <a:rPr lang="en-US" sz="2872" u="sng">
                <a:solidFill>
                  <a:srgbClr val="000000"/>
                </a:solidFill>
                <a:latin typeface="Metropolis 1"/>
                <a:ea typeface="Metropolis 1"/>
                <a:cs typeface="Metropolis 1"/>
                <a:sym typeface="Metropolis 1"/>
              </a:rPr>
              <a:t>pour les publics précaires</a:t>
            </a:r>
            <a:r>
              <a:rPr lang="en-US" sz="2872">
                <a:solidFill>
                  <a:srgbClr val="000000"/>
                </a:solidFill>
                <a:latin typeface="Metropolis 1"/>
                <a:ea typeface="Metropolis 1"/>
                <a:cs typeface="Metropolis 1"/>
                <a:sym typeface="Metropolis 1"/>
              </a:rPr>
              <a:t>. Nous récupérons principalement des ordinateurs portables, selon des critères précis, et offrons un service d'effacement des données personnelles. Les ordinateurs sont ensuite traités avec l'aide de reconditionneurs locaux en fonction de leur réparabilité. </a:t>
            </a:r>
          </a:p>
          <a:p>
            <a:pPr algn="just">
              <a:lnSpc>
                <a:spcPts val="4021"/>
              </a:lnSpc>
            </a:pPr>
            <a:r>
              <a:rPr lang="en-US" sz="2872" b="true">
                <a:solidFill>
                  <a:srgbClr val="000000"/>
                </a:solidFill>
                <a:latin typeface="Metropolis 1 Bold"/>
                <a:ea typeface="Metropolis 1 Bold"/>
                <a:cs typeface="Metropolis 1 Bold"/>
                <a:sym typeface="Metropolis 1 Bold"/>
              </a:rPr>
              <a:t>Contribuez en donnant vos ordinateurs, notre équipe de recyclerie s'occupe du reste !</a:t>
            </a:r>
          </a:p>
        </p:txBody>
      </p:sp>
      <p:sp>
        <p:nvSpPr>
          <p:cNvPr name="TextBox 12" id="12"/>
          <p:cNvSpPr txBox="true"/>
          <p:nvPr/>
        </p:nvSpPr>
        <p:spPr>
          <a:xfrm rot="0">
            <a:off x="1677030" y="7661453"/>
            <a:ext cx="5208202" cy="1145473"/>
          </a:xfrm>
          <a:prstGeom prst="rect">
            <a:avLst/>
          </a:prstGeom>
        </p:spPr>
        <p:txBody>
          <a:bodyPr anchor="t" rtlCol="false" tIns="0" lIns="0" bIns="0" rIns="0">
            <a:spAutoFit/>
          </a:bodyPr>
          <a:lstStyle/>
          <a:p>
            <a:pPr algn="ctr">
              <a:lnSpc>
                <a:spcPts val="4588"/>
              </a:lnSpc>
            </a:pPr>
            <a:r>
              <a:rPr lang="en-US" b="true" sz="3277" u="sng">
                <a:solidFill>
                  <a:srgbClr val="F786AA"/>
                </a:solidFill>
                <a:latin typeface="Metropolis 1 Bold"/>
                <a:ea typeface="Metropolis 1 Bold"/>
                <a:cs typeface="Metropolis 1 Bold"/>
                <a:sym typeface="Metropolis 1 Bold"/>
              </a:rPr>
              <a:t>Nous acceptons :</a:t>
            </a:r>
          </a:p>
          <a:p>
            <a:pPr algn="ctr">
              <a:lnSpc>
                <a:spcPts val="4588"/>
              </a:lnSpc>
            </a:pPr>
          </a:p>
        </p:txBody>
      </p:sp>
      <p:sp>
        <p:nvSpPr>
          <p:cNvPr name="TextBox 13" id="13"/>
          <p:cNvSpPr txBox="true"/>
          <p:nvPr/>
        </p:nvSpPr>
        <p:spPr>
          <a:xfrm rot="0">
            <a:off x="4864251" y="8360553"/>
            <a:ext cx="8514262" cy="1708391"/>
          </a:xfrm>
          <a:prstGeom prst="rect">
            <a:avLst/>
          </a:prstGeom>
        </p:spPr>
        <p:txBody>
          <a:bodyPr anchor="t" rtlCol="false" tIns="0" lIns="0" bIns="0" rIns="0">
            <a:spAutoFit/>
          </a:bodyPr>
          <a:lstStyle/>
          <a:p>
            <a:pPr algn="just" marL="699628" indent="-349814" lvl="1">
              <a:lnSpc>
                <a:spcPts val="4536"/>
              </a:lnSpc>
              <a:buFont typeface="Arial"/>
              <a:buChar char="•"/>
            </a:pPr>
            <a:r>
              <a:rPr lang="en-US" sz="3240">
                <a:solidFill>
                  <a:srgbClr val="F786AA"/>
                </a:solidFill>
                <a:latin typeface="Metropolis 1"/>
                <a:ea typeface="Metropolis 1"/>
                <a:cs typeface="Metropolis 1"/>
                <a:sym typeface="Metropolis 1"/>
              </a:rPr>
              <a:t>Des ordinateurs portables de moins de 10 ans avec un processeur i3 ou équivalent et au moins 4 Go de RAM. </a:t>
            </a:r>
          </a:p>
        </p:txBody>
      </p:sp>
      <p:sp>
        <p:nvSpPr>
          <p:cNvPr name="TextBox 14" id="14"/>
          <p:cNvSpPr txBox="true"/>
          <p:nvPr/>
        </p:nvSpPr>
        <p:spPr>
          <a:xfrm rot="0">
            <a:off x="2081235" y="10703567"/>
            <a:ext cx="11526765" cy="2308159"/>
          </a:xfrm>
          <a:prstGeom prst="rect">
            <a:avLst/>
          </a:prstGeom>
        </p:spPr>
        <p:txBody>
          <a:bodyPr anchor="t" rtlCol="false" tIns="0" lIns="0" bIns="0" rIns="0">
            <a:spAutoFit/>
          </a:bodyPr>
          <a:lstStyle/>
          <a:p>
            <a:pPr algn="ctr">
              <a:lnSpc>
                <a:spcPts val="6128"/>
              </a:lnSpc>
            </a:pPr>
            <a:r>
              <a:rPr lang="en-US" sz="4377" u="sng">
                <a:solidFill>
                  <a:srgbClr val="FA8334"/>
                </a:solidFill>
                <a:latin typeface="Metropolis 1"/>
                <a:ea typeface="Metropolis 1"/>
                <a:cs typeface="Metropolis 1"/>
                <a:sym typeface="Metropolis 1"/>
              </a:rPr>
              <a:t>À déposer auprès des Petits Débrouillards lors des horaires suivants :</a:t>
            </a:r>
          </a:p>
          <a:p>
            <a:pPr algn="ctr">
              <a:lnSpc>
                <a:spcPts val="6128"/>
              </a:lnSpc>
            </a:pPr>
            <a:r>
              <a:rPr lang="en-US" sz="4377">
                <a:solidFill>
                  <a:srgbClr val="FA8334"/>
                </a:solidFill>
                <a:latin typeface="Metropolis 1"/>
                <a:ea typeface="Metropolis 1"/>
                <a:cs typeface="Metropolis 1"/>
                <a:sym typeface="Metropolis 1"/>
              </a:rPr>
              <a:t>Lundi, Mercredi, Jeudi de 8 h 30 à 16 h</a:t>
            </a:r>
          </a:p>
        </p:txBody>
      </p:sp>
      <p:sp>
        <p:nvSpPr>
          <p:cNvPr name="TextBox 15" id="15"/>
          <p:cNvSpPr txBox="true"/>
          <p:nvPr/>
        </p:nvSpPr>
        <p:spPr>
          <a:xfrm rot="0">
            <a:off x="2179993" y="16366498"/>
            <a:ext cx="10708216" cy="1421850"/>
          </a:xfrm>
          <a:prstGeom prst="rect">
            <a:avLst/>
          </a:prstGeom>
        </p:spPr>
        <p:txBody>
          <a:bodyPr anchor="t" rtlCol="false" tIns="0" lIns="0" bIns="0" rIns="0">
            <a:spAutoFit/>
          </a:bodyPr>
          <a:lstStyle/>
          <a:p>
            <a:pPr algn="just">
              <a:lnSpc>
                <a:spcPts val="3792"/>
              </a:lnSpc>
            </a:pPr>
            <a:r>
              <a:rPr lang="en-US" sz="2709">
                <a:solidFill>
                  <a:srgbClr val="000000"/>
                </a:solidFill>
                <a:latin typeface="Metropolis 1"/>
                <a:ea typeface="Metropolis 1"/>
                <a:cs typeface="Metropolis 1"/>
                <a:sym typeface="Metropolis 1"/>
              </a:rPr>
              <a:t>Pour plus d'informations sur nos actions et comment vous impliquer, visitez notre site internet. Rejoignez-nous dans notre mission pour un accès numérique inclusif et équitable.</a:t>
            </a:r>
          </a:p>
        </p:txBody>
      </p:sp>
      <p:sp>
        <p:nvSpPr>
          <p:cNvPr name="TextBox 16" id="16"/>
          <p:cNvSpPr txBox="true"/>
          <p:nvPr/>
        </p:nvSpPr>
        <p:spPr>
          <a:xfrm rot="0">
            <a:off x="2674991" y="18186988"/>
            <a:ext cx="10339253" cy="2543389"/>
          </a:xfrm>
          <a:prstGeom prst="rect">
            <a:avLst/>
          </a:prstGeom>
        </p:spPr>
        <p:txBody>
          <a:bodyPr anchor="t" rtlCol="false" tIns="0" lIns="0" bIns="0" rIns="0">
            <a:spAutoFit/>
          </a:bodyPr>
          <a:lstStyle/>
          <a:p>
            <a:pPr algn="ctr">
              <a:lnSpc>
                <a:spcPts val="6758"/>
              </a:lnSpc>
            </a:pPr>
            <a:r>
              <a:rPr lang="en-US" sz="4827" b="true">
                <a:solidFill>
                  <a:srgbClr val="00CC69"/>
                </a:solidFill>
                <a:latin typeface="Metropolis 1 Bold"/>
                <a:ea typeface="Metropolis 1 Bold"/>
                <a:cs typeface="Metropolis 1 Bold"/>
                <a:sym typeface="Metropolis 1 Bold"/>
              </a:rPr>
              <a:t>Ensemble, faisons une différence !</a:t>
            </a:r>
          </a:p>
          <a:p>
            <a:pPr algn="ctr">
              <a:lnSpc>
                <a:spcPts val="6758"/>
              </a:lnSpc>
            </a:pPr>
            <a:r>
              <a:rPr lang="en-US" sz="4827" b="true">
                <a:solidFill>
                  <a:srgbClr val="00CC69"/>
                </a:solidFill>
                <a:latin typeface="Metropolis 1 Bold"/>
                <a:ea typeface="Metropolis 1 Bold"/>
                <a:cs typeface="Metropolis 1 Bold"/>
                <a:sym typeface="Metropolis 1 Bold"/>
              </a:rPr>
              <a:t>#Réutilisez #Recyclez #Donnez</a:t>
            </a:r>
          </a:p>
          <a:p>
            <a:pPr algn="ctr">
              <a:lnSpc>
                <a:spcPts val="6758"/>
              </a:lnSpc>
            </a:pPr>
          </a:p>
        </p:txBody>
      </p:sp>
      <p:sp>
        <p:nvSpPr>
          <p:cNvPr name="Freeform 17" id="17"/>
          <p:cNvSpPr/>
          <p:nvPr/>
        </p:nvSpPr>
        <p:spPr>
          <a:xfrm flipH="false" flipV="false" rot="-2830113">
            <a:off x="-751233" y="3930328"/>
            <a:ext cx="2735114" cy="2735114"/>
          </a:xfrm>
          <a:custGeom>
            <a:avLst/>
            <a:gdLst/>
            <a:ahLst/>
            <a:cxnLst/>
            <a:rect r="r" b="b" t="t" l="l"/>
            <a:pathLst>
              <a:path h="2735114" w="2735114">
                <a:moveTo>
                  <a:pt x="0" y="0"/>
                </a:moveTo>
                <a:lnTo>
                  <a:pt x="2735114" y="0"/>
                </a:lnTo>
                <a:lnTo>
                  <a:pt x="2735114" y="2735113"/>
                </a:lnTo>
                <a:lnTo>
                  <a:pt x="0" y="2735113"/>
                </a:lnTo>
                <a:lnTo>
                  <a:pt x="0" y="0"/>
                </a:lnTo>
                <a:close/>
              </a:path>
            </a:pathLst>
          </a:custGeom>
          <a:blipFill>
            <a:blip r:embed="rId9"/>
            <a:stretch>
              <a:fillRect l="0" t="0" r="0" b="0"/>
            </a:stretch>
          </a:blipFill>
        </p:spPr>
      </p:sp>
      <p:sp>
        <p:nvSpPr>
          <p:cNvPr name="Freeform 18" id="18"/>
          <p:cNvSpPr/>
          <p:nvPr/>
        </p:nvSpPr>
        <p:spPr>
          <a:xfrm flipH="false" flipV="false" rot="0">
            <a:off x="2038463" y="14680528"/>
            <a:ext cx="364424" cy="364424"/>
          </a:xfrm>
          <a:custGeom>
            <a:avLst/>
            <a:gdLst/>
            <a:ahLst/>
            <a:cxnLst/>
            <a:rect r="r" b="b" t="t" l="l"/>
            <a:pathLst>
              <a:path h="364424" w="364424">
                <a:moveTo>
                  <a:pt x="0" y="0"/>
                </a:moveTo>
                <a:lnTo>
                  <a:pt x="364424" y="0"/>
                </a:lnTo>
                <a:lnTo>
                  <a:pt x="364424" y="364423"/>
                </a:lnTo>
                <a:lnTo>
                  <a:pt x="0" y="364423"/>
                </a:lnTo>
                <a:lnTo>
                  <a:pt x="0" y="0"/>
                </a:lnTo>
                <a:close/>
              </a:path>
            </a:pathLst>
          </a:custGeom>
          <a:blipFill>
            <a:blip r:embed="rId10"/>
            <a:stretch>
              <a:fillRect l="0" t="0" r="0" b="0"/>
            </a:stretch>
          </a:blipFill>
        </p:spPr>
      </p:sp>
      <p:sp>
        <p:nvSpPr>
          <p:cNvPr name="Freeform 19" id="19"/>
          <p:cNvSpPr/>
          <p:nvPr/>
        </p:nvSpPr>
        <p:spPr>
          <a:xfrm flipH="false" flipV="false" rot="0">
            <a:off x="1927819" y="15202961"/>
            <a:ext cx="538785" cy="538785"/>
          </a:xfrm>
          <a:custGeom>
            <a:avLst/>
            <a:gdLst/>
            <a:ahLst/>
            <a:cxnLst/>
            <a:rect r="r" b="b" t="t" l="l"/>
            <a:pathLst>
              <a:path h="538785" w="538785">
                <a:moveTo>
                  <a:pt x="0" y="0"/>
                </a:moveTo>
                <a:lnTo>
                  <a:pt x="538785" y="0"/>
                </a:lnTo>
                <a:lnTo>
                  <a:pt x="538785" y="538784"/>
                </a:lnTo>
                <a:lnTo>
                  <a:pt x="0" y="538784"/>
                </a:lnTo>
                <a:lnTo>
                  <a:pt x="0" y="0"/>
                </a:lnTo>
                <a:close/>
              </a:path>
            </a:pathLst>
          </a:custGeom>
          <a:blipFill>
            <a:blip r:embed="rId11"/>
            <a:stretch>
              <a:fillRect l="0" t="0" r="0" b="0"/>
            </a:stretch>
          </a:blipFill>
        </p:spPr>
      </p:sp>
      <p:sp>
        <p:nvSpPr>
          <p:cNvPr name="Freeform 20" id="20"/>
          <p:cNvSpPr/>
          <p:nvPr/>
        </p:nvSpPr>
        <p:spPr>
          <a:xfrm flipH="false" flipV="false" rot="0">
            <a:off x="1986596" y="13431454"/>
            <a:ext cx="392532" cy="392532"/>
          </a:xfrm>
          <a:custGeom>
            <a:avLst/>
            <a:gdLst/>
            <a:ahLst/>
            <a:cxnLst/>
            <a:rect r="r" b="b" t="t" l="l"/>
            <a:pathLst>
              <a:path h="392532" w="392532">
                <a:moveTo>
                  <a:pt x="0" y="0"/>
                </a:moveTo>
                <a:lnTo>
                  <a:pt x="392532" y="0"/>
                </a:lnTo>
                <a:lnTo>
                  <a:pt x="392532" y="392532"/>
                </a:lnTo>
                <a:lnTo>
                  <a:pt x="0" y="392532"/>
                </a:lnTo>
                <a:lnTo>
                  <a:pt x="0" y="0"/>
                </a:lnTo>
                <a:close/>
              </a:path>
            </a:pathLst>
          </a:custGeom>
          <a:blipFill>
            <a:blip r:embed="rId12"/>
            <a:stretch>
              <a:fillRect l="0" t="0" r="0" b="0"/>
            </a:stretch>
          </a:blipFill>
        </p:spPr>
      </p:sp>
      <p:sp>
        <p:nvSpPr>
          <p:cNvPr name="Freeform 21" id="21"/>
          <p:cNvSpPr/>
          <p:nvPr/>
        </p:nvSpPr>
        <p:spPr>
          <a:xfrm flipH="false" flipV="false" rot="0">
            <a:off x="1822653" y="13931411"/>
            <a:ext cx="749117" cy="749117"/>
          </a:xfrm>
          <a:custGeom>
            <a:avLst/>
            <a:gdLst/>
            <a:ahLst/>
            <a:cxnLst/>
            <a:rect r="r" b="b" t="t" l="l"/>
            <a:pathLst>
              <a:path h="749117" w="749117">
                <a:moveTo>
                  <a:pt x="0" y="0"/>
                </a:moveTo>
                <a:lnTo>
                  <a:pt x="749117" y="0"/>
                </a:lnTo>
                <a:lnTo>
                  <a:pt x="749117" y="749117"/>
                </a:lnTo>
                <a:lnTo>
                  <a:pt x="0" y="749117"/>
                </a:lnTo>
                <a:lnTo>
                  <a:pt x="0" y="0"/>
                </a:lnTo>
                <a:close/>
              </a:path>
            </a:pathLst>
          </a:custGeom>
          <a:blipFill>
            <a:blip r:embed="rId13"/>
            <a:stretch>
              <a:fillRect l="0" t="0" r="0" b="0"/>
            </a:stretch>
          </a:blipFill>
        </p:spPr>
      </p:sp>
      <p:sp>
        <p:nvSpPr>
          <p:cNvPr name="TextBox 22" id="22"/>
          <p:cNvSpPr txBox="true"/>
          <p:nvPr/>
        </p:nvSpPr>
        <p:spPr>
          <a:xfrm rot="0">
            <a:off x="1667326" y="14105144"/>
            <a:ext cx="4441689" cy="422983"/>
          </a:xfrm>
          <a:prstGeom prst="rect">
            <a:avLst/>
          </a:prstGeom>
        </p:spPr>
        <p:txBody>
          <a:bodyPr anchor="t" rtlCol="false" tIns="0" lIns="0" bIns="0" rIns="0">
            <a:spAutoFit/>
          </a:bodyPr>
          <a:lstStyle/>
          <a:p>
            <a:pPr algn="ctr">
              <a:lnSpc>
                <a:spcPts val="3397"/>
              </a:lnSpc>
            </a:pPr>
            <a:r>
              <a:rPr lang="en-US" sz="2426">
                <a:solidFill>
                  <a:srgbClr val="3495D5"/>
                </a:solidFill>
                <a:latin typeface="Metropolis 2"/>
                <a:ea typeface="Metropolis 2"/>
                <a:cs typeface="Metropolis 2"/>
                <a:sym typeface="Metropolis 2"/>
              </a:rPr>
              <a:t>06 44 97 76 10 </a:t>
            </a:r>
          </a:p>
        </p:txBody>
      </p:sp>
      <p:sp>
        <p:nvSpPr>
          <p:cNvPr name="TextBox 23" id="23"/>
          <p:cNvSpPr txBox="true"/>
          <p:nvPr/>
        </p:nvSpPr>
        <p:spPr>
          <a:xfrm rot="0">
            <a:off x="2345934" y="14623378"/>
            <a:ext cx="5771434" cy="422983"/>
          </a:xfrm>
          <a:prstGeom prst="rect">
            <a:avLst/>
          </a:prstGeom>
        </p:spPr>
        <p:txBody>
          <a:bodyPr anchor="t" rtlCol="false" tIns="0" lIns="0" bIns="0" rIns="0">
            <a:spAutoFit/>
          </a:bodyPr>
          <a:lstStyle/>
          <a:p>
            <a:pPr algn="ctr">
              <a:lnSpc>
                <a:spcPts val="3397"/>
              </a:lnSpc>
            </a:pPr>
            <a:r>
              <a:rPr lang="en-US" sz="2426">
                <a:solidFill>
                  <a:srgbClr val="3495D5"/>
                </a:solidFill>
                <a:latin typeface="Metropolis 2"/>
                <a:ea typeface="Metropolis 2"/>
                <a:cs typeface="Metropolis 2"/>
                <a:sym typeface="Metropolis 2"/>
              </a:rPr>
              <a:t>d.anere@lespetitsdebrouillards.org</a:t>
            </a:r>
          </a:p>
        </p:txBody>
      </p:sp>
      <p:sp>
        <p:nvSpPr>
          <p:cNvPr name="TextBox 24" id="24"/>
          <p:cNvSpPr txBox="true"/>
          <p:nvPr/>
        </p:nvSpPr>
        <p:spPr>
          <a:xfrm rot="0">
            <a:off x="2402887" y="15300497"/>
            <a:ext cx="3543549" cy="380526"/>
          </a:xfrm>
          <a:prstGeom prst="rect">
            <a:avLst/>
          </a:prstGeom>
        </p:spPr>
        <p:txBody>
          <a:bodyPr anchor="t" rtlCol="false" tIns="0" lIns="0" bIns="0" rIns="0">
            <a:spAutoFit/>
          </a:bodyPr>
          <a:lstStyle/>
          <a:p>
            <a:pPr algn="ctr">
              <a:lnSpc>
                <a:spcPts val="3091"/>
              </a:lnSpc>
            </a:pPr>
            <a:r>
              <a:rPr lang="en-US" sz="2208">
                <a:solidFill>
                  <a:srgbClr val="3495D5"/>
                </a:solidFill>
                <a:latin typeface="Metropolis 2"/>
                <a:ea typeface="Metropolis 2"/>
                <a:cs typeface="Metropolis 2"/>
                <a:sym typeface="Metropolis 2"/>
              </a:rPr>
              <a:t> </a:t>
            </a:r>
            <a:r>
              <a:rPr lang="en-US" sz="2208">
                <a:solidFill>
                  <a:srgbClr val="3495D5"/>
                </a:solidFill>
                <a:latin typeface="Metropolis 2"/>
                <a:ea typeface="Metropolis 2"/>
                <a:cs typeface="Metropolis 2"/>
                <a:sym typeface="Metropolis 2"/>
              </a:rPr>
              <a:t>https://court-circlic.fr/</a:t>
            </a:r>
          </a:p>
        </p:txBody>
      </p:sp>
      <p:sp>
        <p:nvSpPr>
          <p:cNvPr name="TextBox 25" id="25"/>
          <p:cNvSpPr txBox="true"/>
          <p:nvPr/>
        </p:nvSpPr>
        <p:spPr>
          <a:xfrm rot="0">
            <a:off x="2220675" y="13374304"/>
            <a:ext cx="7374036" cy="1273592"/>
          </a:xfrm>
          <a:prstGeom prst="rect">
            <a:avLst/>
          </a:prstGeom>
        </p:spPr>
        <p:txBody>
          <a:bodyPr anchor="t" rtlCol="false" tIns="0" lIns="0" bIns="0" rIns="0">
            <a:spAutoFit/>
          </a:bodyPr>
          <a:lstStyle/>
          <a:p>
            <a:pPr algn="ctr">
              <a:lnSpc>
                <a:spcPts val="3377"/>
              </a:lnSpc>
            </a:pPr>
            <a:r>
              <a:rPr lang="en-US" sz="2412" u="sng">
                <a:solidFill>
                  <a:srgbClr val="3495D5"/>
                </a:solidFill>
                <a:latin typeface="Metropolis 2"/>
                <a:ea typeface="Metropolis 2"/>
                <a:cs typeface="Metropolis 2"/>
                <a:sym typeface="Metropolis 2"/>
              </a:rPr>
              <a:t>Pour plus d'informations, contactez-nous :</a:t>
            </a:r>
          </a:p>
          <a:p>
            <a:pPr algn="ctr">
              <a:lnSpc>
                <a:spcPts val="3377"/>
              </a:lnSpc>
            </a:pPr>
          </a:p>
          <a:p>
            <a:pPr algn="ctr">
              <a:lnSpc>
                <a:spcPts val="3377"/>
              </a:lnSpc>
            </a:pPr>
          </a:p>
        </p:txBody>
      </p:sp>
      <p:grpSp>
        <p:nvGrpSpPr>
          <p:cNvPr name="Group 26" id="26"/>
          <p:cNvGrpSpPr/>
          <p:nvPr/>
        </p:nvGrpSpPr>
        <p:grpSpPr>
          <a:xfrm rot="0">
            <a:off x="2345934" y="20263134"/>
            <a:ext cx="10785749" cy="934486"/>
            <a:chOff x="0" y="0"/>
            <a:chExt cx="14380999" cy="1245981"/>
          </a:xfrm>
        </p:grpSpPr>
        <p:sp>
          <p:nvSpPr>
            <p:cNvPr name="Freeform 27" id="27"/>
            <p:cNvSpPr/>
            <p:nvPr/>
          </p:nvSpPr>
          <p:spPr>
            <a:xfrm flipH="false" flipV="false" rot="0">
              <a:off x="2483080" y="21243"/>
              <a:ext cx="2215732" cy="1087094"/>
            </a:xfrm>
            <a:custGeom>
              <a:avLst/>
              <a:gdLst/>
              <a:ahLst/>
              <a:cxnLst/>
              <a:rect r="r" b="b" t="t" l="l"/>
              <a:pathLst>
                <a:path h="1087094" w="2215732">
                  <a:moveTo>
                    <a:pt x="0" y="0"/>
                  </a:moveTo>
                  <a:lnTo>
                    <a:pt x="2215732" y="0"/>
                  </a:lnTo>
                  <a:lnTo>
                    <a:pt x="2215732" y="1087094"/>
                  </a:lnTo>
                  <a:lnTo>
                    <a:pt x="0" y="1087094"/>
                  </a:lnTo>
                  <a:lnTo>
                    <a:pt x="0" y="0"/>
                  </a:lnTo>
                  <a:close/>
                </a:path>
              </a:pathLst>
            </a:custGeom>
            <a:blipFill>
              <a:blip r:embed="rId14"/>
              <a:stretch>
                <a:fillRect l="0" t="0" r="0" b="0"/>
              </a:stretch>
            </a:blipFill>
          </p:spPr>
        </p:sp>
        <p:sp>
          <p:nvSpPr>
            <p:cNvPr name="Freeform 28" id="28"/>
            <p:cNvSpPr/>
            <p:nvPr/>
          </p:nvSpPr>
          <p:spPr>
            <a:xfrm flipH="false" flipV="false" rot="0">
              <a:off x="4809658" y="45524"/>
              <a:ext cx="3406487" cy="1062812"/>
            </a:xfrm>
            <a:custGeom>
              <a:avLst/>
              <a:gdLst/>
              <a:ahLst/>
              <a:cxnLst/>
              <a:rect r="r" b="b" t="t" l="l"/>
              <a:pathLst>
                <a:path h="1062812" w="3406487">
                  <a:moveTo>
                    <a:pt x="0" y="0"/>
                  </a:moveTo>
                  <a:lnTo>
                    <a:pt x="3406487" y="0"/>
                  </a:lnTo>
                  <a:lnTo>
                    <a:pt x="3406487" y="1062813"/>
                  </a:lnTo>
                  <a:lnTo>
                    <a:pt x="0" y="1062813"/>
                  </a:lnTo>
                  <a:lnTo>
                    <a:pt x="0" y="0"/>
                  </a:lnTo>
                  <a:close/>
                </a:path>
              </a:pathLst>
            </a:custGeom>
            <a:blipFill>
              <a:blip r:embed="rId15"/>
              <a:stretch>
                <a:fillRect l="0" t="0" r="0" b="0"/>
              </a:stretch>
            </a:blipFill>
          </p:spPr>
        </p:sp>
        <p:sp>
          <p:nvSpPr>
            <p:cNvPr name="Freeform 29" id="29"/>
            <p:cNvSpPr/>
            <p:nvPr/>
          </p:nvSpPr>
          <p:spPr>
            <a:xfrm flipH="false" flipV="false" rot="0">
              <a:off x="8556753" y="0"/>
              <a:ext cx="930333" cy="1245981"/>
            </a:xfrm>
            <a:custGeom>
              <a:avLst/>
              <a:gdLst/>
              <a:ahLst/>
              <a:cxnLst/>
              <a:rect r="r" b="b" t="t" l="l"/>
              <a:pathLst>
                <a:path h="1245981" w="930333">
                  <a:moveTo>
                    <a:pt x="0" y="0"/>
                  </a:moveTo>
                  <a:lnTo>
                    <a:pt x="930333" y="0"/>
                  </a:lnTo>
                  <a:lnTo>
                    <a:pt x="930333" y="1245981"/>
                  </a:lnTo>
                  <a:lnTo>
                    <a:pt x="0" y="1245981"/>
                  </a:lnTo>
                  <a:lnTo>
                    <a:pt x="0" y="0"/>
                  </a:lnTo>
                  <a:close/>
                </a:path>
              </a:pathLst>
            </a:custGeom>
            <a:blipFill>
              <a:blip r:embed="rId16"/>
              <a:stretch>
                <a:fillRect l="0" t="0" r="0" b="0"/>
              </a:stretch>
            </a:blipFill>
          </p:spPr>
        </p:sp>
        <p:sp>
          <p:nvSpPr>
            <p:cNvPr name="Freeform 30" id="30"/>
            <p:cNvSpPr/>
            <p:nvPr/>
          </p:nvSpPr>
          <p:spPr>
            <a:xfrm flipH="false" flipV="false" rot="0">
              <a:off x="0" y="152468"/>
              <a:ext cx="1986115" cy="824644"/>
            </a:xfrm>
            <a:custGeom>
              <a:avLst/>
              <a:gdLst/>
              <a:ahLst/>
              <a:cxnLst/>
              <a:rect r="r" b="b" t="t" l="l"/>
              <a:pathLst>
                <a:path h="824644" w="1986115">
                  <a:moveTo>
                    <a:pt x="0" y="0"/>
                  </a:moveTo>
                  <a:lnTo>
                    <a:pt x="1986115" y="0"/>
                  </a:lnTo>
                  <a:lnTo>
                    <a:pt x="1986115" y="824644"/>
                  </a:lnTo>
                  <a:lnTo>
                    <a:pt x="0" y="824644"/>
                  </a:lnTo>
                  <a:lnTo>
                    <a:pt x="0" y="0"/>
                  </a:lnTo>
                  <a:close/>
                </a:path>
              </a:pathLst>
            </a:custGeom>
            <a:blipFill>
              <a:blip r:embed="rId17"/>
              <a:stretch>
                <a:fillRect l="0" t="0" r="0" b="0"/>
              </a:stretch>
            </a:blipFill>
          </p:spPr>
        </p:sp>
        <p:sp>
          <p:nvSpPr>
            <p:cNvPr name="Freeform 31" id="31"/>
            <p:cNvSpPr/>
            <p:nvPr/>
          </p:nvSpPr>
          <p:spPr>
            <a:xfrm flipH="false" flipV="false" rot="0">
              <a:off x="9910572" y="19320"/>
              <a:ext cx="1986154" cy="1022114"/>
            </a:xfrm>
            <a:custGeom>
              <a:avLst/>
              <a:gdLst/>
              <a:ahLst/>
              <a:cxnLst/>
              <a:rect r="r" b="b" t="t" l="l"/>
              <a:pathLst>
                <a:path h="1022114" w="1986154">
                  <a:moveTo>
                    <a:pt x="0" y="0"/>
                  </a:moveTo>
                  <a:lnTo>
                    <a:pt x="1986153" y="0"/>
                  </a:lnTo>
                  <a:lnTo>
                    <a:pt x="1986153" y="1022114"/>
                  </a:lnTo>
                  <a:lnTo>
                    <a:pt x="0" y="1022114"/>
                  </a:lnTo>
                  <a:lnTo>
                    <a:pt x="0" y="0"/>
                  </a:lnTo>
                  <a:close/>
                </a:path>
              </a:pathLst>
            </a:custGeom>
            <a:blipFill>
              <a:blip r:embed="rId18"/>
              <a:stretch>
                <a:fillRect l="0" t="0" r="0" b="0"/>
              </a:stretch>
            </a:blipFill>
          </p:spPr>
        </p:sp>
        <p:sp>
          <p:nvSpPr>
            <p:cNvPr name="Freeform 32" id="32"/>
            <p:cNvSpPr/>
            <p:nvPr/>
          </p:nvSpPr>
          <p:spPr>
            <a:xfrm flipH="false" flipV="false" rot="0">
              <a:off x="11914095" y="0"/>
              <a:ext cx="2466904" cy="1233452"/>
            </a:xfrm>
            <a:custGeom>
              <a:avLst/>
              <a:gdLst/>
              <a:ahLst/>
              <a:cxnLst/>
              <a:rect r="r" b="b" t="t" l="l"/>
              <a:pathLst>
                <a:path h="1233452" w="2466904">
                  <a:moveTo>
                    <a:pt x="0" y="0"/>
                  </a:moveTo>
                  <a:lnTo>
                    <a:pt x="2466904" y="0"/>
                  </a:lnTo>
                  <a:lnTo>
                    <a:pt x="2466904" y="1233452"/>
                  </a:lnTo>
                  <a:lnTo>
                    <a:pt x="0" y="1233452"/>
                  </a:lnTo>
                  <a:lnTo>
                    <a:pt x="0" y="0"/>
                  </a:lnTo>
                  <a:close/>
                </a:path>
              </a:pathLst>
            </a:custGeom>
            <a:blipFill>
              <a:blip r:embed="rId19"/>
              <a:stretch>
                <a:fillRect l="0" t="0" r="0" b="0"/>
              </a:stretch>
            </a:blipFill>
          </p:spPr>
        </p:sp>
      </p:grpSp>
      <p:sp>
        <p:nvSpPr>
          <p:cNvPr name="Freeform 33" id="33"/>
          <p:cNvSpPr/>
          <p:nvPr/>
        </p:nvSpPr>
        <p:spPr>
          <a:xfrm flipH="false" flipV="false" rot="0">
            <a:off x="115317" y="20457077"/>
            <a:ext cx="1561713" cy="546600"/>
          </a:xfrm>
          <a:custGeom>
            <a:avLst/>
            <a:gdLst/>
            <a:ahLst/>
            <a:cxnLst/>
            <a:rect r="r" b="b" t="t" l="l"/>
            <a:pathLst>
              <a:path h="546600" w="1561713">
                <a:moveTo>
                  <a:pt x="0" y="0"/>
                </a:moveTo>
                <a:lnTo>
                  <a:pt x="1561713" y="0"/>
                </a:lnTo>
                <a:lnTo>
                  <a:pt x="1561713" y="546600"/>
                </a:lnTo>
                <a:lnTo>
                  <a:pt x="0" y="546600"/>
                </a:lnTo>
                <a:lnTo>
                  <a:pt x="0" y="0"/>
                </a:lnTo>
                <a:close/>
              </a:path>
            </a:pathLst>
          </a:custGeom>
          <a:blipFill>
            <a:blip r:embed="rId20"/>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5400000">
            <a:off x="12385397" y="-410532"/>
            <a:ext cx="3112532" cy="3112532"/>
          </a:xfrm>
          <a:custGeom>
            <a:avLst/>
            <a:gdLst/>
            <a:ahLst/>
            <a:cxnLst/>
            <a:rect r="r" b="b" t="t" l="l"/>
            <a:pathLst>
              <a:path h="3112532" w="3112532">
                <a:moveTo>
                  <a:pt x="0" y="0"/>
                </a:moveTo>
                <a:lnTo>
                  <a:pt x="3112532" y="0"/>
                </a:lnTo>
                <a:lnTo>
                  <a:pt x="3112532" y="3112532"/>
                </a:lnTo>
                <a:lnTo>
                  <a:pt x="0" y="3112532"/>
                </a:lnTo>
                <a:lnTo>
                  <a:pt x="0" y="0"/>
                </a:lnTo>
                <a:close/>
              </a:path>
            </a:pathLst>
          </a:custGeom>
          <a:blipFill>
            <a:blip r:embed="rId2"/>
            <a:stretch>
              <a:fillRect l="0" t="0" r="0" b="0"/>
            </a:stretch>
          </a:blipFill>
        </p:spPr>
      </p:sp>
      <p:sp>
        <p:nvSpPr>
          <p:cNvPr name="Freeform 3" id="3">
            <a:hlinkClick r:id="rId4" tooltip="https://court-circlic.fr"/>
          </p:cNvPr>
          <p:cNvSpPr/>
          <p:nvPr/>
        </p:nvSpPr>
        <p:spPr>
          <a:xfrm flipH="false" flipV="false" rot="0">
            <a:off x="4746424" y="480010"/>
            <a:ext cx="5627152" cy="1599785"/>
          </a:xfrm>
          <a:custGeom>
            <a:avLst/>
            <a:gdLst/>
            <a:ahLst/>
            <a:cxnLst/>
            <a:rect r="r" b="b" t="t" l="l"/>
            <a:pathLst>
              <a:path h="1599785" w="5627152">
                <a:moveTo>
                  <a:pt x="0" y="0"/>
                </a:moveTo>
                <a:lnTo>
                  <a:pt x="5627152" y="0"/>
                </a:lnTo>
                <a:lnTo>
                  <a:pt x="5627152" y="1599785"/>
                </a:lnTo>
                <a:lnTo>
                  <a:pt x="0" y="1599785"/>
                </a:lnTo>
                <a:lnTo>
                  <a:pt x="0" y="0"/>
                </a:lnTo>
                <a:close/>
              </a:path>
            </a:pathLst>
          </a:custGeom>
          <a:blipFill>
            <a:blip r:embed="rId3"/>
            <a:stretch>
              <a:fillRect l="0" t="0" r="0" b="0"/>
            </a:stretch>
          </a:blipFill>
        </p:spPr>
      </p:sp>
      <p:sp>
        <p:nvSpPr>
          <p:cNvPr name="TextBox 4" id="4"/>
          <p:cNvSpPr txBox="true"/>
          <p:nvPr/>
        </p:nvSpPr>
        <p:spPr>
          <a:xfrm rot="0">
            <a:off x="2022305" y="11638657"/>
            <a:ext cx="10898964" cy="3418839"/>
          </a:xfrm>
          <a:prstGeom prst="rect">
            <a:avLst/>
          </a:prstGeom>
        </p:spPr>
        <p:txBody>
          <a:bodyPr anchor="t" rtlCol="false" tIns="0" lIns="0" bIns="0" rIns="0">
            <a:spAutoFit/>
          </a:bodyPr>
          <a:lstStyle/>
          <a:p>
            <a:pPr algn="ctr">
              <a:lnSpc>
                <a:spcPts val="4760"/>
              </a:lnSpc>
            </a:pPr>
            <a:r>
              <a:rPr lang="en-US" sz="3400" b="true">
                <a:solidFill>
                  <a:srgbClr val="0C0C0C"/>
                </a:solidFill>
                <a:latin typeface="Metropolis 1 Bold"/>
                <a:ea typeface="Metropolis 1 Bold"/>
                <a:cs typeface="Metropolis 1 Bold"/>
                <a:sym typeface="Metropolis 1 Bold"/>
              </a:rPr>
              <a:t>Apportez vos équipements défectueux ou inutilisés aux ENR</a:t>
            </a:r>
          </a:p>
          <a:p>
            <a:pPr algn="ctr">
              <a:lnSpc>
                <a:spcPts val="4200"/>
              </a:lnSpc>
            </a:pPr>
            <a:r>
              <a:rPr lang="en-US" sz="3000">
                <a:solidFill>
                  <a:srgbClr val="0C0C0C"/>
                </a:solidFill>
                <a:latin typeface="Metropolis 1"/>
                <a:ea typeface="Metropolis 1"/>
                <a:cs typeface="Metropolis 1"/>
                <a:sym typeface="Metropolis 1"/>
              </a:rPr>
              <a:t>12 avenue Winston Churchill - Toulouse</a:t>
            </a:r>
          </a:p>
          <a:p>
            <a:pPr algn="ctr">
              <a:lnSpc>
                <a:spcPts val="4200"/>
              </a:lnSpc>
            </a:pPr>
            <a:r>
              <a:rPr lang="en-US" sz="3000">
                <a:solidFill>
                  <a:srgbClr val="0C0C0C"/>
                </a:solidFill>
                <a:latin typeface="Metropolis 1"/>
                <a:ea typeface="Metropolis 1"/>
                <a:cs typeface="Metropolis 1"/>
                <a:sym typeface="Metropolis 1"/>
              </a:rPr>
              <a:t>Lundi, Mardi, Jeudi de 8h30 à 16h </a:t>
            </a:r>
          </a:p>
          <a:p>
            <a:pPr algn="ctr">
              <a:lnSpc>
                <a:spcPts val="4760"/>
              </a:lnSpc>
            </a:pPr>
            <a:r>
              <a:rPr lang="en-US" sz="3400" i="true">
                <a:solidFill>
                  <a:srgbClr val="0C0C0C"/>
                </a:solidFill>
                <a:latin typeface="Metropolis 1 Italics"/>
                <a:ea typeface="Metropolis 1 Italics"/>
                <a:cs typeface="Metropolis 1 Italics"/>
                <a:sym typeface="Metropolis 1 Italics"/>
              </a:rPr>
              <a:t>ou contactez-nous pour organiser l’enlèvement </a:t>
            </a:r>
          </a:p>
          <a:p>
            <a:pPr algn="ctr">
              <a:lnSpc>
                <a:spcPts val="4760"/>
              </a:lnSpc>
            </a:pPr>
            <a:r>
              <a:rPr lang="en-US" sz="3400" i="true">
                <a:solidFill>
                  <a:srgbClr val="0C0C0C"/>
                </a:solidFill>
                <a:latin typeface="Metropolis 1 Italics"/>
                <a:ea typeface="Metropolis 1 Italics"/>
                <a:cs typeface="Metropolis 1 Italics"/>
                <a:sym typeface="Metropolis 1 Italics"/>
              </a:rPr>
              <a:t>de votre don</a:t>
            </a:r>
          </a:p>
        </p:txBody>
      </p:sp>
      <p:grpSp>
        <p:nvGrpSpPr>
          <p:cNvPr name="Group 5" id="5"/>
          <p:cNvGrpSpPr/>
          <p:nvPr/>
        </p:nvGrpSpPr>
        <p:grpSpPr>
          <a:xfrm rot="0">
            <a:off x="-1003777" y="15637165"/>
            <a:ext cx="17853357" cy="2432168"/>
            <a:chOff x="0" y="0"/>
            <a:chExt cx="3199120" cy="435817"/>
          </a:xfrm>
        </p:grpSpPr>
        <p:sp>
          <p:nvSpPr>
            <p:cNvPr name="Freeform 6" id="6"/>
            <p:cNvSpPr/>
            <p:nvPr/>
          </p:nvSpPr>
          <p:spPr>
            <a:xfrm flipH="false" flipV="false" rot="0">
              <a:off x="0" y="0"/>
              <a:ext cx="3199120" cy="435817"/>
            </a:xfrm>
            <a:custGeom>
              <a:avLst/>
              <a:gdLst/>
              <a:ahLst/>
              <a:cxnLst/>
              <a:rect r="r" b="b" t="t" l="l"/>
              <a:pathLst>
                <a:path h="435817" w="3199120">
                  <a:moveTo>
                    <a:pt x="32089" y="0"/>
                  </a:moveTo>
                  <a:lnTo>
                    <a:pt x="3167031" y="0"/>
                  </a:lnTo>
                  <a:cubicBezTo>
                    <a:pt x="3175541" y="0"/>
                    <a:pt x="3183703" y="3381"/>
                    <a:pt x="3189721" y="9399"/>
                  </a:cubicBezTo>
                  <a:cubicBezTo>
                    <a:pt x="3195739" y="15417"/>
                    <a:pt x="3199120" y="23579"/>
                    <a:pt x="3199120" y="32089"/>
                  </a:cubicBezTo>
                  <a:lnTo>
                    <a:pt x="3199120" y="403728"/>
                  </a:lnTo>
                  <a:cubicBezTo>
                    <a:pt x="3199120" y="412238"/>
                    <a:pt x="3195739" y="420400"/>
                    <a:pt x="3189721" y="426418"/>
                  </a:cubicBezTo>
                  <a:cubicBezTo>
                    <a:pt x="3183703" y="432436"/>
                    <a:pt x="3175541" y="435817"/>
                    <a:pt x="3167031" y="435817"/>
                  </a:cubicBezTo>
                  <a:lnTo>
                    <a:pt x="32089" y="435817"/>
                  </a:lnTo>
                  <a:cubicBezTo>
                    <a:pt x="14367" y="435817"/>
                    <a:pt x="0" y="421450"/>
                    <a:pt x="0" y="403728"/>
                  </a:cubicBezTo>
                  <a:lnTo>
                    <a:pt x="0" y="32089"/>
                  </a:lnTo>
                  <a:cubicBezTo>
                    <a:pt x="0" y="23579"/>
                    <a:pt x="3381" y="15417"/>
                    <a:pt x="9399" y="9399"/>
                  </a:cubicBezTo>
                  <a:cubicBezTo>
                    <a:pt x="15417" y="3381"/>
                    <a:pt x="23579" y="0"/>
                    <a:pt x="32089" y="0"/>
                  </a:cubicBezTo>
                  <a:close/>
                </a:path>
              </a:pathLst>
            </a:custGeom>
            <a:solidFill>
              <a:srgbClr val="3495D5"/>
            </a:solidFill>
          </p:spPr>
        </p:sp>
        <p:sp>
          <p:nvSpPr>
            <p:cNvPr name="TextBox 7" id="7"/>
            <p:cNvSpPr txBox="true"/>
            <p:nvPr/>
          </p:nvSpPr>
          <p:spPr>
            <a:xfrm>
              <a:off x="0" y="-47625"/>
              <a:ext cx="3199120" cy="483442"/>
            </a:xfrm>
            <a:prstGeom prst="rect">
              <a:avLst/>
            </a:prstGeom>
          </p:spPr>
          <p:txBody>
            <a:bodyPr anchor="ctr" rtlCol="false" tIns="50800" lIns="50800" bIns="50800" rIns="50800"/>
            <a:lstStyle/>
            <a:p>
              <a:pPr algn="ctr">
                <a:lnSpc>
                  <a:spcPts val="3920"/>
                </a:lnSpc>
              </a:pPr>
            </a:p>
          </p:txBody>
        </p:sp>
      </p:grpSp>
      <p:sp>
        <p:nvSpPr>
          <p:cNvPr name="Freeform 8" id="8"/>
          <p:cNvSpPr/>
          <p:nvPr/>
        </p:nvSpPr>
        <p:spPr>
          <a:xfrm flipH="false" flipV="false" rot="0">
            <a:off x="-1138589" y="15010517"/>
            <a:ext cx="3952165" cy="3952165"/>
          </a:xfrm>
          <a:custGeom>
            <a:avLst/>
            <a:gdLst/>
            <a:ahLst/>
            <a:cxnLst/>
            <a:rect r="r" b="b" t="t" l="l"/>
            <a:pathLst>
              <a:path h="3952165" w="3952165">
                <a:moveTo>
                  <a:pt x="0" y="0"/>
                </a:moveTo>
                <a:lnTo>
                  <a:pt x="3952165" y="0"/>
                </a:lnTo>
                <a:lnTo>
                  <a:pt x="3952165" y="3952165"/>
                </a:lnTo>
                <a:lnTo>
                  <a:pt x="0" y="3952165"/>
                </a:lnTo>
                <a:lnTo>
                  <a:pt x="0" y="0"/>
                </a:lnTo>
                <a:close/>
              </a:path>
            </a:pathLst>
          </a:custGeom>
          <a:blipFill>
            <a:blip r:embed="rId5"/>
            <a:stretch>
              <a:fillRect l="0" t="0" r="0" b="0"/>
            </a:stretch>
          </a:blipFill>
        </p:spPr>
      </p:sp>
      <p:grpSp>
        <p:nvGrpSpPr>
          <p:cNvPr name="Group 9" id="9"/>
          <p:cNvGrpSpPr/>
          <p:nvPr/>
        </p:nvGrpSpPr>
        <p:grpSpPr>
          <a:xfrm rot="-5400000">
            <a:off x="9555585" y="15463891"/>
            <a:ext cx="9959170" cy="862870"/>
            <a:chOff x="0" y="0"/>
            <a:chExt cx="13278893" cy="1150494"/>
          </a:xfrm>
        </p:grpSpPr>
        <p:sp>
          <p:nvSpPr>
            <p:cNvPr name="Freeform 10" id="10"/>
            <p:cNvSpPr/>
            <p:nvPr/>
          </p:nvSpPr>
          <p:spPr>
            <a:xfrm flipH="false" flipV="false" rot="0">
              <a:off x="2292786" y="19615"/>
              <a:ext cx="2045927" cy="1003783"/>
            </a:xfrm>
            <a:custGeom>
              <a:avLst/>
              <a:gdLst/>
              <a:ahLst/>
              <a:cxnLst/>
              <a:rect r="r" b="b" t="t" l="l"/>
              <a:pathLst>
                <a:path h="1003783" w="2045927">
                  <a:moveTo>
                    <a:pt x="0" y="0"/>
                  </a:moveTo>
                  <a:lnTo>
                    <a:pt x="2045927" y="0"/>
                  </a:lnTo>
                  <a:lnTo>
                    <a:pt x="2045927" y="1003783"/>
                  </a:lnTo>
                  <a:lnTo>
                    <a:pt x="0" y="1003783"/>
                  </a:lnTo>
                  <a:lnTo>
                    <a:pt x="0" y="0"/>
                  </a:lnTo>
                  <a:close/>
                </a:path>
              </a:pathLst>
            </a:custGeom>
            <a:blipFill>
              <a:blip r:embed="rId6"/>
              <a:stretch>
                <a:fillRect l="0" t="0" r="0" b="0"/>
              </a:stretch>
            </a:blipFill>
          </p:spPr>
        </p:sp>
        <p:sp>
          <p:nvSpPr>
            <p:cNvPr name="Freeform 11" id="11"/>
            <p:cNvSpPr/>
            <p:nvPr/>
          </p:nvSpPr>
          <p:spPr>
            <a:xfrm flipH="false" flipV="false" rot="0">
              <a:off x="4441064" y="42035"/>
              <a:ext cx="3145426" cy="981362"/>
            </a:xfrm>
            <a:custGeom>
              <a:avLst/>
              <a:gdLst/>
              <a:ahLst/>
              <a:cxnLst/>
              <a:rect r="r" b="b" t="t" l="l"/>
              <a:pathLst>
                <a:path h="981362" w="3145426">
                  <a:moveTo>
                    <a:pt x="0" y="0"/>
                  </a:moveTo>
                  <a:lnTo>
                    <a:pt x="3145426" y="0"/>
                  </a:lnTo>
                  <a:lnTo>
                    <a:pt x="3145426" y="981363"/>
                  </a:lnTo>
                  <a:lnTo>
                    <a:pt x="0" y="981363"/>
                  </a:lnTo>
                  <a:lnTo>
                    <a:pt x="0" y="0"/>
                  </a:lnTo>
                  <a:close/>
                </a:path>
              </a:pathLst>
            </a:custGeom>
            <a:blipFill>
              <a:blip r:embed="rId7"/>
              <a:stretch>
                <a:fillRect l="0" t="0" r="0" b="0"/>
              </a:stretch>
            </a:blipFill>
          </p:spPr>
        </p:sp>
        <p:sp>
          <p:nvSpPr>
            <p:cNvPr name="Freeform 12" id="12"/>
            <p:cNvSpPr/>
            <p:nvPr/>
          </p:nvSpPr>
          <p:spPr>
            <a:xfrm flipH="false" flipV="false" rot="0">
              <a:off x="7900995" y="0"/>
              <a:ext cx="859035" cy="1150494"/>
            </a:xfrm>
            <a:custGeom>
              <a:avLst/>
              <a:gdLst/>
              <a:ahLst/>
              <a:cxnLst/>
              <a:rect r="r" b="b" t="t" l="l"/>
              <a:pathLst>
                <a:path h="1150494" w="859035">
                  <a:moveTo>
                    <a:pt x="0" y="0"/>
                  </a:moveTo>
                  <a:lnTo>
                    <a:pt x="859036" y="0"/>
                  </a:lnTo>
                  <a:lnTo>
                    <a:pt x="859036" y="1150494"/>
                  </a:lnTo>
                  <a:lnTo>
                    <a:pt x="0" y="1150494"/>
                  </a:lnTo>
                  <a:lnTo>
                    <a:pt x="0" y="0"/>
                  </a:lnTo>
                  <a:close/>
                </a:path>
              </a:pathLst>
            </a:custGeom>
            <a:blipFill>
              <a:blip r:embed="rId8"/>
              <a:stretch>
                <a:fillRect l="0" t="0" r="0" b="0"/>
              </a:stretch>
            </a:blipFill>
          </p:spPr>
        </p:sp>
        <p:sp>
          <p:nvSpPr>
            <p:cNvPr name="Freeform 13" id="13"/>
            <p:cNvSpPr/>
            <p:nvPr/>
          </p:nvSpPr>
          <p:spPr>
            <a:xfrm flipH="false" flipV="false" rot="0">
              <a:off x="0" y="140783"/>
              <a:ext cx="1833906" cy="761447"/>
            </a:xfrm>
            <a:custGeom>
              <a:avLst/>
              <a:gdLst/>
              <a:ahLst/>
              <a:cxnLst/>
              <a:rect r="r" b="b" t="t" l="l"/>
              <a:pathLst>
                <a:path h="761447" w="1833906">
                  <a:moveTo>
                    <a:pt x="0" y="0"/>
                  </a:moveTo>
                  <a:lnTo>
                    <a:pt x="1833906" y="0"/>
                  </a:lnTo>
                  <a:lnTo>
                    <a:pt x="1833906" y="761447"/>
                  </a:lnTo>
                  <a:lnTo>
                    <a:pt x="0" y="761447"/>
                  </a:lnTo>
                  <a:lnTo>
                    <a:pt x="0" y="0"/>
                  </a:lnTo>
                  <a:close/>
                </a:path>
              </a:pathLst>
            </a:custGeom>
            <a:blipFill>
              <a:blip r:embed="rId9"/>
              <a:stretch>
                <a:fillRect l="0" t="0" r="0" b="0"/>
              </a:stretch>
            </a:blipFill>
          </p:spPr>
        </p:sp>
        <p:sp>
          <p:nvSpPr>
            <p:cNvPr name="Freeform 14" id="14"/>
            <p:cNvSpPr/>
            <p:nvPr/>
          </p:nvSpPr>
          <p:spPr>
            <a:xfrm flipH="false" flipV="false" rot="0">
              <a:off x="9151062" y="17839"/>
              <a:ext cx="1833942" cy="943783"/>
            </a:xfrm>
            <a:custGeom>
              <a:avLst/>
              <a:gdLst/>
              <a:ahLst/>
              <a:cxnLst/>
              <a:rect r="r" b="b" t="t" l="l"/>
              <a:pathLst>
                <a:path h="943783" w="1833942">
                  <a:moveTo>
                    <a:pt x="0" y="0"/>
                  </a:moveTo>
                  <a:lnTo>
                    <a:pt x="1833943" y="0"/>
                  </a:lnTo>
                  <a:lnTo>
                    <a:pt x="1833943" y="943783"/>
                  </a:lnTo>
                  <a:lnTo>
                    <a:pt x="0" y="943783"/>
                  </a:lnTo>
                  <a:lnTo>
                    <a:pt x="0" y="0"/>
                  </a:lnTo>
                  <a:close/>
                </a:path>
              </a:pathLst>
            </a:custGeom>
            <a:blipFill>
              <a:blip r:embed="rId10"/>
              <a:stretch>
                <a:fillRect l="0" t="0" r="0" b="0"/>
              </a:stretch>
            </a:blipFill>
          </p:spPr>
        </p:sp>
        <p:sp>
          <p:nvSpPr>
            <p:cNvPr name="Freeform 15" id="15"/>
            <p:cNvSpPr/>
            <p:nvPr/>
          </p:nvSpPr>
          <p:spPr>
            <a:xfrm flipH="false" flipV="false" rot="0">
              <a:off x="11001043" y="0"/>
              <a:ext cx="2277850" cy="1138925"/>
            </a:xfrm>
            <a:custGeom>
              <a:avLst/>
              <a:gdLst/>
              <a:ahLst/>
              <a:cxnLst/>
              <a:rect r="r" b="b" t="t" l="l"/>
              <a:pathLst>
                <a:path h="1138925" w="2277850">
                  <a:moveTo>
                    <a:pt x="0" y="0"/>
                  </a:moveTo>
                  <a:lnTo>
                    <a:pt x="2277850" y="0"/>
                  </a:lnTo>
                  <a:lnTo>
                    <a:pt x="2277850" y="1138925"/>
                  </a:lnTo>
                  <a:lnTo>
                    <a:pt x="0" y="1138925"/>
                  </a:lnTo>
                  <a:lnTo>
                    <a:pt x="0" y="0"/>
                  </a:lnTo>
                  <a:close/>
                </a:path>
              </a:pathLst>
            </a:custGeom>
            <a:blipFill>
              <a:blip r:embed="rId11"/>
              <a:stretch>
                <a:fillRect l="0" t="0" r="0" b="0"/>
              </a:stretch>
            </a:blipFill>
          </p:spPr>
        </p:sp>
      </p:grpSp>
      <p:sp>
        <p:nvSpPr>
          <p:cNvPr name="Freeform 16" id="16"/>
          <p:cNvSpPr/>
          <p:nvPr/>
        </p:nvSpPr>
        <p:spPr>
          <a:xfrm flipH="false" flipV="false" rot="0">
            <a:off x="13122577" y="7929884"/>
            <a:ext cx="1412593" cy="1412593"/>
          </a:xfrm>
          <a:custGeom>
            <a:avLst/>
            <a:gdLst/>
            <a:ahLst/>
            <a:cxnLst/>
            <a:rect r="r" b="b" t="t" l="l"/>
            <a:pathLst>
              <a:path h="1412593" w="1412593">
                <a:moveTo>
                  <a:pt x="0" y="0"/>
                </a:moveTo>
                <a:lnTo>
                  <a:pt x="1412593" y="0"/>
                </a:lnTo>
                <a:lnTo>
                  <a:pt x="1412593" y="1412592"/>
                </a:lnTo>
                <a:lnTo>
                  <a:pt x="0" y="1412592"/>
                </a:lnTo>
                <a:lnTo>
                  <a:pt x="0" y="0"/>
                </a:lnTo>
                <a:close/>
              </a:path>
            </a:pathLst>
          </a:custGeom>
          <a:blipFill>
            <a:blip r:embed="rId12"/>
            <a:stretch>
              <a:fillRect l="0" t="0" r="0" b="0"/>
            </a:stretch>
          </a:blipFill>
        </p:spPr>
      </p:sp>
      <p:sp>
        <p:nvSpPr>
          <p:cNvPr name="TextBox 17" id="17"/>
          <p:cNvSpPr txBox="true"/>
          <p:nvPr/>
        </p:nvSpPr>
        <p:spPr>
          <a:xfrm rot="0">
            <a:off x="2022305" y="4846366"/>
            <a:ext cx="11585695" cy="2352040"/>
          </a:xfrm>
          <a:prstGeom prst="rect">
            <a:avLst/>
          </a:prstGeom>
        </p:spPr>
        <p:txBody>
          <a:bodyPr anchor="t" rtlCol="false" tIns="0" lIns="0" bIns="0" rIns="0">
            <a:spAutoFit/>
          </a:bodyPr>
          <a:lstStyle/>
          <a:p>
            <a:pPr algn="ctr">
              <a:lnSpc>
                <a:spcPts val="4759"/>
              </a:lnSpc>
              <a:spcBef>
                <a:spcPct val="0"/>
              </a:spcBef>
            </a:pPr>
            <a:r>
              <a:rPr lang="en-US" sz="3399">
                <a:solidFill>
                  <a:srgbClr val="000000"/>
                </a:solidFill>
                <a:latin typeface="Metropolis 1"/>
                <a:ea typeface="Metropolis 1"/>
                <a:cs typeface="Metropolis 1"/>
                <a:sym typeface="Metropolis 1"/>
              </a:rPr>
              <a:t>Les ordinateurs collectés dans le cadre de </a:t>
            </a:r>
            <a:r>
              <a:rPr lang="en-US" sz="3399" i="true">
                <a:solidFill>
                  <a:srgbClr val="000000"/>
                </a:solidFill>
                <a:latin typeface="Metropolis 1 Italics"/>
                <a:ea typeface="Metropolis 1 Italics"/>
                <a:cs typeface="Metropolis 1 Italics"/>
                <a:sym typeface="Metropolis 1 Italics"/>
              </a:rPr>
              <a:t>Court-circlic</a:t>
            </a:r>
            <a:r>
              <a:rPr lang="en-US" sz="3399">
                <a:solidFill>
                  <a:srgbClr val="000000"/>
                </a:solidFill>
                <a:latin typeface="Metropolis 1"/>
                <a:ea typeface="Metropolis 1"/>
                <a:cs typeface="Metropolis 1"/>
                <a:sym typeface="Metropolis 1"/>
              </a:rPr>
              <a:t> sont</a:t>
            </a:r>
            <a:r>
              <a:rPr lang="en-US" b="true" sz="3399">
                <a:solidFill>
                  <a:srgbClr val="000000"/>
                </a:solidFill>
                <a:latin typeface="Metropolis 1 Bold"/>
                <a:ea typeface="Metropolis 1 Bold"/>
                <a:cs typeface="Metropolis 1 Bold"/>
                <a:sym typeface="Metropolis 1 Bold"/>
              </a:rPr>
              <a:t> nettoyés de toutes données, diagnostiqués, </a:t>
            </a:r>
            <a:r>
              <a:rPr lang="en-US" sz="3399">
                <a:solidFill>
                  <a:srgbClr val="000000"/>
                </a:solidFill>
                <a:latin typeface="Metropolis 1"/>
                <a:ea typeface="Metropolis 1"/>
                <a:cs typeface="Metropolis 1"/>
                <a:sym typeface="Metropolis 1"/>
              </a:rPr>
              <a:t>et</a:t>
            </a:r>
            <a:r>
              <a:rPr lang="en-US" b="true" sz="3399">
                <a:solidFill>
                  <a:srgbClr val="000000"/>
                </a:solidFill>
                <a:latin typeface="Metropolis 1 Bold"/>
                <a:ea typeface="Metropolis 1 Bold"/>
                <a:cs typeface="Metropolis 1 Bold"/>
                <a:sym typeface="Metropolis 1 Bold"/>
              </a:rPr>
              <a:t> donnés gratuitement</a:t>
            </a:r>
            <a:r>
              <a:rPr lang="en-US" sz="3399">
                <a:solidFill>
                  <a:srgbClr val="000000"/>
                </a:solidFill>
                <a:latin typeface="Metropolis 1"/>
                <a:ea typeface="Metropolis 1"/>
                <a:cs typeface="Metropolis 1"/>
                <a:sym typeface="Metropolis 1"/>
              </a:rPr>
              <a:t> à une personne précaire à la suite d’un </a:t>
            </a:r>
            <a:r>
              <a:rPr lang="en-US" b="true" sz="3399">
                <a:solidFill>
                  <a:srgbClr val="000000"/>
                </a:solidFill>
                <a:latin typeface="Metropolis 1 Bold"/>
                <a:ea typeface="Metropolis 1 Bold"/>
                <a:cs typeface="Metropolis 1 Bold"/>
                <a:sym typeface="Metropolis 1 Bold"/>
              </a:rPr>
              <a:t>atelier de réparation</a:t>
            </a:r>
            <a:r>
              <a:rPr lang="en-US" sz="3399">
                <a:solidFill>
                  <a:srgbClr val="000000"/>
                </a:solidFill>
                <a:latin typeface="Metropolis 1"/>
                <a:ea typeface="Metropolis 1"/>
                <a:cs typeface="Metropolis 1"/>
                <a:sym typeface="Metropolis 1"/>
              </a:rPr>
              <a:t> dédié !</a:t>
            </a:r>
          </a:p>
        </p:txBody>
      </p:sp>
      <p:sp>
        <p:nvSpPr>
          <p:cNvPr name="TextBox 18" id="18"/>
          <p:cNvSpPr txBox="true"/>
          <p:nvPr/>
        </p:nvSpPr>
        <p:spPr>
          <a:xfrm rot="0">
            <a:off x="1544001" y="2669225"/>
            <a:ext cx="12096000" cy="1806246"/>
          </a:xfrm>
          <a:prstGeom prst="rect">
            <a:avLst/>
          </a:prstGeom>
        </p:spPr>
        <p:txBody>
          <a:bodyPr anchor="t" rtlCol="false" tIns="0" lIns="0" bIns="0" rIns="0">
            <a:spAutoFit/>
          </a:bodyPr>
          <a:lstStyle/>
          <a:p>
            <a:pPr algn="ctr">
              <a:lnSpc>
                <a:spcPts val="7224"/>
              </a:lnSpc>
            </a:pPr>
            <a:r>
              <a:rPr lang="en-US" sz="5160" b="true">
                <a:solidFill>
                  <a:srgbClr val="3495D5"/>
                </a:solidFill>
                <a:latin typeface="Metropolis 1 Bold"/>
                <a:ea typeface="Metropolis 1 Bold"/>
                <a:cs typeface="Metropolis 1 Bold"/>
                <a:sym typeface="Metropolis 1 Bold"/>
              </a:rPr>
              <a:t>Donnez une nouvelle vie à vos anciens équipements numériques !</a:t>
            </a:r>
          </a:p>
        </p:txBody>
      </p:sp>
      <p:sp>
        <p:nvSpPr>
          <p:cNvPr name="TextBox 19" id="19"/>
          <p:cNvSpPr txBox="true"/>
          <p:nvPr/>
        </p:nvSpPr>
        <p:spPr>
          <a:xfrm rot="0">
            <a:off x="2022305" y="15831412"/>
            <a:ext cx="11100272" cy="1976999"/>
          </a:xfrm>
          <a:prstGeom prst="rect">
            <a:avLst/>
          </a:prstGeom>
        </p:spPr>
        <p:txBody>
          <a:bodyPr anchor="t" rtlCol="false" tIns="0" lIns="0" bIns="0" rIns="0">
            <a:spAutoFit/>
          </a:bodyPr>
          <a:lstStyle/>
          <a:p>
            <a:pPr algn="just" marL="0" indent="0" lvl="0">
              <a:lnSpc>
                <a:spcPts val="3906"/>
              </a:lnSpc>
              <a:spcBef>
                <a:spcPct val="0"/>
              </a:spcBef>
            </a:pPr>
            <a:r>
              <a:rPr lang="en-US" sz="2790">
                <a:solidFill>
                  <a:srgbClr val="F5F5F5"/>
                </a:solidFill>
                <a:latin typeface="Metropolis 1"/>
                <a:ea typeface="Metropolis 1"/>
                <a:cs typeface="Metropolis 1"/>
                <a:sym typeface="Metropolis 1"/>
              </a:rPr>
              <a:t>Le dispositif Court-circlic</a:t>
            </a:r>
            <a:r>
              <a:rPr lang="en-US" sz="2790" strike="noStrike">
                <a:solidFill>
                  <a:srgbClr val="F5F5F5"/>
                </a:solidFill>
                <a:latin typeface="Metropolis 1"/>
                <a:ea typeface="Metropolis 1"/>
                <a:cs typeface="Metropolis 1"/>
                <a:sym typeface="Metropolis 1"/>
              </a:rPr>
              <a:t> vise l’introduction d’ateliers de réparation et réemploi dans des structures de proximité, afin que les publics puissent s’équiper gratuitement de matériel informatique en participant à sa réparation.</a:t>
            </a:r>
          </a:p>
        </p:txBody>
      </p:sp>
      <p:sp>
        <p:nvSpPr>
          <p:cNvPr name="TextBox 20" id="20"/>
          <p:cNvSpPr txBox="true"/>
          <p:nvPr/>
        </p:nvSpPr>
        <p:spPr>
          <a:xfrm rot="0">
            <a:off x="2194789" y="18395175"/>
            <a:ext cx="10794424" cy="1481699"/>
          </a:xfrm>
          <a:prstGeom prst="rect">
            <a:avLst/>
          </a:prstGeom>
        </p:spPr>
        <p:txBody>
          <a:bodyPr anchor="t" rtlCol="false" tIns="0" lIns="0" bIns="0" rIns="0">
            <a:spAutoFit/>
          </a:bodyPr>
          <a:lstStyle/>
          <a:p>
            <a:pPr algn="ctr">
              <a:lnSpc>
                <a:spcPts val="3906"/>
              </a:lnSpc>
            </a:pPr>
            <a:r>
              <a:rPr lang="en-US" sz="2790" b="true">
                <a:solidFill>
                  <a:srgbClr val="0C0C0C"/>
                </a:solidFill>
                <a:latin typeface="Metropolis 1 Bold"/>
                <a:ea typeface="Metropolis 1 Bold"/>
                <a:cs typeface="Metropolis 1 Bold"/>
                <a:sym typeface="Metropolis 1 Bold"/>
              </a:rPr>
              <a:t>Nous contacter : </a:t>
            </a:r>
          </a:p>
          <a:p>
            <a:pPr algn="ctr">
              <a:lnSpc>
                <a:spcPts val="3906"/>
              </a:lnSpc>
            </a:pPr>
            <a:r>
              <a:rPr lang="en-US" sz="2790">
                <a:solidFill>
                  <a:srgbClr val="0C0C0C"/>
                </a:solidFill>
                <a:latin typeface="Metropolis 1"/>
                <a:ea typeface="Metropolis 1"/>
                <a:cs typeface="Metropolis 1"/>
                <a:sym typeface="Metropolis 1"/>
              </a:rPr>
              <a:t>bonjour@court-circlic.fr, </a:t>
            </a:r>
            <a:r>
              <a:rPr lang="en-US" sz="2790">
                <a:solidFill>
                  <a:srgbClr val="0C0C0C"/>
                </a:solidFill>
                <a:latin typeface="Metropolis 1"/>
                <a:ea typeface="Metropolis 1"/>
                <a:cs typeface="Metropolis 1"/>
                <a:sym typeface="Metropolis 1"/>
              </a:rPr>
              <a:t>06 38 05 93 70 </a:t>
            </a:r>
          </a:p>
          <a:p>
            <a:pPr algn="ctr">
              <a:lnSpc>
                <a:spcPts val="3906"/>
              </a:lnSpc>
            </a:pPr>
            <a:r>
              <a:rPr lang="en-US" sz="2790" u="sng">
                <a:solidFill>
                  <a:srgbClr val="0C0C0C"/>
                </a:solidFill>
                <a:latin typeface="Metropolis 1"/>
                <a:ea typeface="Metropolis 1"/>
                <a:cs typeface="Metropolis 1"/>
                <a:sym typeface="Metropolis 1"/>
                <a:hlinkClick r:id="rId13" tooltip="https://court-circlic.fr/formulaire-de-contact-donaclics/"/>
              </a:rPr>
              <a:t>https://court-circlic.fr/formulaire-de-contact-donaclics/</a:t>
            </a:r>
          </a:p>
        </p:txBody>
      </p:sp>
      <p:sp>
        <p:nvSpPr>
          <p:cNvPr name="TextBox 21" id="21"/>
          <p:cNvSpPr txBox="true"/>
          <p:nvPr/>
        </p:nvSpPr>
        <p:spPr>
          <a:xfrm rot="0">
            <a:off x="2732831" y="7789372"/>
            <a:ext cx="9718340" cy="721996"/>
          </a:xfrm>
          <a:prstGeom prst="rect">
            <a:avLst/>
          </a:prstGeom>
        </p:spPr>
        <p:txBody>
          <a:bodyPr anchor="t" rtlCol="false" tIns="0" lIns="0" bIns="0" rIns="0">
            <a:spAutoFit/>
          </a:bodyPr>
          <a:lstStyle/>
          <a:p>
            <a:pPr algn="ctr">
              <a:lnSpc>
                <a:spcPts val="5879"/>
              </a:lnSpc>
            </a:pPr>
            <a:r>
              <a:rPr lang="en-US" b="true" sz="4199">
                <a:solidFill>
                  <a:srgbClr val="3495D5"/>
                </a:solidFill>
                <a:latin typeface="Metropolis 1 Bold"/>
                <a:ea typeface="Metropolis 1 Bold"/>
                <a:cs typeface="Metropolis 1 Bold"/>
                <a:sym typeface="Metropolis 1 Bold"/>
              </a:rPr>
              <a:t>LE + DE COURT-CIRCLIC ?</a:t>
            </a:r>
          </a:p>
        </p:txBody>
      </p:sp>
      <p:sp>
        <p:nvSpPr>
          <p:cNvPr name="TextBox 22" id="22"/>
          <p:cNvSpPr txBox="true"/>
          <p:nvPr/>
        </p:nvSpPr>
        <p:spPr>
          <a:xfrm rot="0">
            <a:off x="1853394" y="8939992"/>
            <a:ext cx="11477213" cy="2195195"/>
          </a:xfrm>
          <a:prstGeom prst="rect">
            <a:avLst/>
          </a:prstGeom>
        </p:spPr>
        <p:txBody>
          <a:bodyPr anchor="t" rtlCol="false" tIns="0" lIns="0" bIns="0" rIns="0">
            <a:spAutoFit/>
          </a:bodyPr>
          <a:lstStyle/>
          <a:p>
            <a:pPr algn="ctr">
              <a:lnSpc>
                <a:spcPts val="4479"/>
              </a:lnSpc>
            </a:pPr>
            <a:r>
              <a:rPr lang="en-US" sz="3199">
                <a:solidFill>
                  <a:srgbClr val="0C0C0C"/>
                </a:solidFill>
                <a:latin typeface="Metropolis 1"/>
                <a:ea typeface="Metropolis 1"/>
                <a:cs typeface="Metropolis 1"/>
                <a:sym typeface="Metropolis 1"/>
              </a:rPr>
              <a:t>Des ordinateurs tracés du donateur au bénéficiaire</a:t>
            </a:r>
          </a:p>
          <a:p>
            <a:pPr algn="ctr">
              <a:lnSpc>
                <a:spcPts val="4479"/>
              </a:lnSpc>
            </a:pPr>
            <a:r>
              <a:rPr lang="en-US" sz="3199">
                <a:solidFill>
                  <a:srgbClr val="0C0C0C"/>
                </a:solidFill>
                <a:latin typeface="Metropolis 1"/>
                <a:ea typeface="Metropolis 1"/>
                <a:cs typeface="Metropolis 1"/>
                <a:sym typeface="Metropolis 1"/>
              </a:rPr>
              <a:t>Une </a:t>
            </a:r>
            <a:r>
              <a:rPr lang="en-US" b="true" sz="3199">
                <a:solidFill>
                  <a:srgbClr val="0C0C0C"/>
                </a:solidFill>
                <a:latin typeface="Metropolis 1 Bold"/>
                <a:ea typeface="Metropolis 1 Bold"/>
                <a:cs typeface="Metropolis 1 Bold"/>
                <a:sym typeface="Metropolis 1 Bold"/>
              </a:rPr>
              <a:t>communication dédiée</a:t>
            </a:r>
            <a:r>
              <a:rPr lang="en-US" sz="3199">
                <a:solidFill>
                  <a:srgbClr val="0C0C0C"/>
                </a:solidFill>
                <a:latin typeface="Metropolis 1"/>
                <a:ea typeface="Metropolis 1"/>
                <a:cs typeface="Metropolis 1"/>
                <a:sym typeface="Metropolis 1"/>
              </a:rPr>
              <a:t> pour visibiliser les donateurs</a:t>
            </a:r>
          </a:p>
          <a:p>
            <a:pPr algn="ctr">
              <a:lnSpc>
                <a:spcPts val="4479"/>
              </a:lnSpc>
            </a:pPr>
            <a:r>
              <a:rPr lang="en-US" sz="3199">
                <a:solidFill>
                  <a:srgbClr val="0C0C0C"/>
                </a:solidFill>
                <a:latin typeface="Metropolis 1"/>
                <a:ea typeface="Metropolis 1"/>
                <a:cs typeface="Metropolis 1"/>
                <a:sym typeface="Metropolis 1"/>
              </a:rPr>
              <a:t>Un don valorisable dans le cadre de la </a:t>
            </a:r>
            <a:r>
              <a:rPr lang="en-US" sz="3199" b="true">
                <a:solidFill>
                  <a:srgbClr val="0C0C0C"/>
                </a:solidFill>
                <a:latin typeface="Metropolis 1 Bold"/>
                <a:ea typeface="Metropolis 1 Bold"/>
                <a:cs typeface="Metropolis 1 Bold"/>
                <a:sym typeface="Metropolis 1 Bold"/>
              </a:rPr>
              <a:t>démarche RSE </a:t>
            </a:r>
          </a:p>
          <a:p>
            <a:pPr algn="ctr">
              <a:lnSpc>
                <a:spcPts val="4479"/>
              </a:lnSpc>
            </a:pPr>
            <a:r>
              <a:rPr lang="en-US" sz="3199">
                <a:solidFill>
                  <a:srgbClr val="0C0C0C"/>
                </a:solidFill>
                <a:latin typeface="Metropolis 1"/>
                <a:ea typeface="Metropolis 1"/>
                <a:cs typeface="Metropolis 1"/>
                <a:sym typeface="Metropolis 1"/>
              </a:rPr>
              <a:t>Contribuer à un </a:t>
            </a:r>
            <a:r>
              <a:rPr lang="en-US" b="true" sz="3199">
                <a:solidFill>
                  <a:srgbClr val="0C0C0C"/>
                </a:solidFill>
                <a:latin typeface="Metropolis 1 Bold"/>
                <a:ea typeface="Metropolis 1 Bold"/>
                <a:cs typeface="Metropolis 1 Bold"/>
                <a:sym typeface="Metropolis 1 Bold"/>
              </a:rPr>
              <a:t>projet écologique et social </a:t>
            </a:r>
          </a:p>
        </p:txBody>
      </p:sp>
      <p:sp>
        <p:nvSpPr>
          <p:cNvPr name="Freeform 23" id="23"/>
          <p:cNvSpPr/>
          <p:nvPr/>
        </p:nvSpPr>
        <p:spPr>
          <a:xfrm flipH="true" flipV="false" rot="0">
            <a:off x="0" y="18461850"/>
            <a:ext cx="2714168" cy="2714168"/>
          </a:xfrm>
          <a:custGeom>
            <a:avLst/>
            <a:gdLst/>
            <a:ahLst/>
            <a:cxnLst/>
            <a:rect r="r" b="b" t="t" l="l"/>
            <a:pathLst>
              <a:path h="2714168" w="2714168">
                <a:moveTo>
                  <a:pt x="2714168" y="0"/>
                </a:moveTo>
                <a:lnTo>
                  <a:pt x="0" y="0"/>
                </a:lnTo>
                <a:lnTo>
                  <a:pt x="0" y="2714169"/>
                </a:lnTo>
                <a:lnTo>
                  <a:pt x="2714168" y="2714169"/>
                </a:lnTo>
                <a:lnTo>
                  <a:pt x="2714168" y="0"/>
                </a:lnTo>
                <a:close/>
              </a:path>
            </a:pathLst>
          </a:custGeom>
          <a:blipFill>
            <a:blip r:embed="rId14"/>
            <a:stretch>
              <a:fillRect l="0" t="0" r="0"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a:hlinkClick r:id="rId3" tooltip="https://court-circlic.fr"/>
          </p:cNvPr>
          <p:cNvSpPr/>
          <p:nvPr/>
        </p:nvSpPr>
        <p:spPr>
          <a:xfrm flipH="false" flipV="false" rot="0">
            <a:off x="4746424" y="480010"/>
            <a:ext cx="5627152" cy="1599785"/>
          </a:xfrm>
          <a:custGeom>
            <a:avLst/>
            <a:gdLst/>
            <a:ahLst/>
            <a:cxnLst/>
            <a:rect r="r" b="b" t="t" l="l"/>
            <a:pathLst>
              <a:path h="1599785" w="5627152">
                <a:moveTo>
                  <a:pt x="0" y="0"/>
                </a:moveTo>
                <a:lnTo>
                  <a:pt x="5627152" y="0"/>
                </a:lnTo>
                <a:lnTo>
                  <a:pt x="5627152" y="1599785"/>
                </a:lnTo>
                <a:lnTo>
                  <a:pt x="0" y="1599785"/>
                </a:lnTo>
                <a:lnTo>
                  <a:pt x="0" y="0"/>
                </a:lnTo>
                <a:close/>
              </a:path>
            </a:pathLst>
          </a:custGeom>
          <a:blipFill>
            <a:blip r:embed="rId2"/>
            <a:stretch>
              <a:fillRect l="0" t="0" r="0" b="0"/>
            </a:stretch>
          </a:blipFill>
        </p:spPr>
      </p:sp>
      <p:grpSp>
        <p:nvGrpSpPr>
          <p:cNvPr name="Group 3" id="3"/>
          <p:cNvGrpSpPr/>
          <p:nvPr/>
        </p:nvGrpSpPr>
        <p:grpSpPr>
          <a:xfrm rot="0">
            <a:off x="-1003777" y="13649787"/>
            <a:ext cx="17853357" cy="4066433"/>
            <a:chOff x="0" y="0"/>
            <a:chExt cx="3199120" cy="728659"/>
          </a:xfrm>
        </p:grpSpPr>
        <p:sp>
          <p:nvSpPr>
            <p:cNvPr name="Freeform 4" id="4"/>
            <p:cNvSpPr/>
            <p:nvPr/>
          </p:nvSpPr>
          <p:spPr>
            <a:xfrm flipH="false" flipV="false" rot="0">
              <a:off x="0" y="0"/>
              <a:ext cx="3199120" cy="728659"/>
            </a:xfrm>
            <a:custGeom>
              <a:avLst/>
              <a:gdLst/>
              <a:ahLst/>
              <a:cxnLst/>
              <a:rect r="r" b="b" t="t" l="l"/>
              <a:pathLst>
                <a:path h="728659" w="3199120">
                  <a:moveTo>
                    <a:pt x="32089" y="0"/>
                  </a:moveTo>
                  <a:lnTo>
                    <a:pt x="3167031" y="0"/>
                  </a:lnTo>
                  <a:cubicBezTo>
                    <a:pt x="3175541" y="0"/>
                    <a:pt x="3183703" y="3381"/>
                    <a:pt x="3189721" y="9399"/>
                  </a:cubicBezTo>
                  <a:cubicBezTo>
                    <a:pt x="3195739" y="15417"/>
                    <a:pt x="3199120" y="23579"/>
                    <a:pt x="3199120" y="32089"/>
                  </a:cubicBezTo>
                  <a:lnTo>
                    <a:pt x="3199120" y="696570"/>
                  </a:lnTo>
                  <a:cubicBezTo>
                    <a:pt x="3199120" y="705080"/>
                    <a:pt x="3195739" y="713242"/>
                    <a:pt x="3189721" y="719260"/>
                  </a:cubicBezTo>
                  <a:cubicBezTo>
                    <a:pt x="3183703" y="725278"/>
                    <a:pt x="3175541" y="728659"/>
                    <a:pt x="3167031" y="728659"/>
                  </a:cubicBezTo>
                  <a:lnTo>
                    <a:pt x="32089" y="728659"/>
                  </a:lnTo>
                  <a:cubicBezTo>
                    <a:pt x="14367" y="728659"/>
                    <a:pt x="0" y="714292"/>
                    <a:pt x="0" y="696570"/>
                  </a:cubicBezTo>
                  <a:lnTo>
                    <a:pt x="0" y="32089"/>
                  </a:lnTo>
                  <a:cubicBezTo>
                    <a:pt x="0" y="23579"/>
                    <a:pt x="3381" y="15417"/>
                    <a:pt x="9399" y="9399"/>
                  </a:cubicBezTo>
                  <a:cubicBezTo>
                    <a:pt x="15417" y="3381"/>
                    <a:pt x="23579" y="0"/>
                    <a:pt x="32089" y="0"/>
                  </a:cubicBezTo>
                  <a:close/>
                </a:path>
              </a:pathLst>
            </a:custGeom>
            <a:solidFill>
              <a:srgbClr val="FA8334"/>
            </a:solidFill>
          </p:spPr>
        </p:sp>
        <p:sp>
          <p:nvSpPr>
            <p:cNvPr name="TextBox 5" id="5"/>
            <p:cNvSpPr txBox="true"/>
            <p:nvPr/>
          </p:nvSpPr>
          <p:spPr>
            <a:xfrm>
              <a:off x="0" y="-47625"/>
              <a:ext cx="3199120" cy="776284"/>
            </a:xfrm>
            <a:prstGeom prst="rect">
              <a:avLst/>
            </a:prstGeom>
          </p:spPr>
          <p:txBody>
            <a:bodyPr anchor="ctr" rtlCol="false" tIns="50800" lIns="50800" bIns="50800" rIns="50800"/>
            <a:lstStyle/>
            <a:p>
              <a:pPr algn="ctr">
                <a:lnSpc>
                  <a:spcPts val="3920"/>
                </a:lnSpc>
              </a:pPr>
            </a:p>
          </p:txBody>
        </p:sp>
      </p:grpSp>
      <p:sp>
        <p:nvSpPr>
          <p:cNvPr name="TextBox 6" id="6"/>
          <p:cNvSpPr txBox="true"/>
          <p:nvPr/>
        </p:nvSpPr>
        <p:spPr>
          <a:xfrm rot="0">
            <a:off x="2110518" y="14080899"/>
            <a:ext cx="10898964" cy="3128010"/>
          </a:xfrm>
          <a:prstGeom prst="rect">
            <a:avLst/>
          </a:prstGeom>
        </p:spPr>
        <p:txBody>
          <a:bodyPr anchor="t" rtlCol="false" tIns="0" lIns="0" bIns="0" rIns="0">
            <a:spAutoFit/>
          </a:bodyPr>
          <a:lstStyle/>
          <a:p>
            <a:pPr algn="ctr">
              <a:lnSpc>
                <a:spcPts val="5040"/>
              </a:lnSpc>
            </a:pPr>
            <a:r>
              <a:rPr lang="en-US" sz="3600" b="true">
                <a:solidFill>
                  <a:srgbClr val="0C0C0C"/>
                </a:solidFill>
                <a:latin typeface="Metropolis 1 Bold"/>
                <a:ea typeface="Metropolis 1 Bold"/>
                <a:cs typeface="Metropolis 1 Bold"/>
                <a:sym typeface="Metropolis 1 Bold"/>
              </a:rPr>
              <a:t>Comment faire ? </a:t>
            </a:r>
          </a:p>
          <a:p>
            <a:pPr algn="ctr">
              <a:lnSpc>
                <a:spcPts val="5040"/>
              </a:lnSpc>
            </a:pPr>
            <a:r>
              <a:rPr lang="en-US" sz="3600" b="true">
                <a:solidFill>
                  <a:srgbClr val="0C0C0C"/>
                </a:solidFill>
                <a:latin typeface="Metropolis 1 Bold"/>
                <a:ea typeface="Metropolis 1 Bold"/>
                <a:cs typeface="Metropolis 1 Bold"/>
                <a:sym typeface="Metropolis 1 Bold"/>
              </a:rPr>
              <a:t>Apportez vos équipements défectueux ou inutilisés aux ENR</a:t>
            </a:r>
          </a:p>
          <a:p>
            <a:pPr algn="ctr">
              <a:lnSpc>
                <a:spcPts val="5040"/>
              </a:lnSpc>
            </a:pPr>
            <a:r>
              <a:rPr lang="en-US" sz="3600">
                <a:solidFill>
                  <a:srgbClr val="0C0C0C"/>
                </a:solidFill>
                <a:latin typeface="Metropolis 1"/>
                <a:ea typeface="Metropolis 1"/>
                <a:cs typeface="Metropolis 1"/>
                <a:sym typeface="Metropolis 1"/>
              </a:rPr>
              <a:t>12 avenue Winston Churchill - Toulouse</a:t>
            </a:r>
          </a:p>
          <a:p>
            <a:pPr algn="ctr">
              <a:lnSpc>
                <a:spcPts val="5040"/>
              </a:lnSpc>
            </a:pPr>
            <a:r>
              <a:rPr lang="en-US" sz="3600">
                <a:solidFill>
                  <a:srgbClr val="0C0C0C"/>
                </a:solidFill>
                <a:latin typeface="Metropolis 1"/>
                <a:ea typeface="Metropolis 1"/>
                <a:cs typeface="Metropolis 1"/>
                <a:sym typeface="Metropolis 1"/>
              </a:rPr>
              <a:t>Lundi, Mardi, Jeudi de 8h30 à 16h </a:t>
            </a:r>
          </a:p>
        </p:txBody>
      </p:sp>
      <p:sp>
        <p:nvSpPr>
          <p:cNvPr name="Freeform 7" id="7"/>
          <p:cNvSpPr/>
          <p:nvPr/>
        </p:nvSpPr>
        <p:spPr>
          <a:xfrm flipH="false" flipV="false" rot="0">
            <a:off x="-859777" y="13969263"/>
            <a:ext cx="3952165" cy="3952165"/>
          </a:xfrm>
          <a:custGeom>
            <a:avLst/>
            <a:gdLst/>
            <a:ahLst/>
            <a:cxnLst/>
            <a:rect r="r" b="b" t="t" l="l"/>
            <a:pathLst>
              <a:path h="3952165" w="3952165">
                <a:moveTo>
                  <a:pt x="0" y="0"/>
                </a:moveTo>
                <a:lnTo>
                  <a:pt x="3952165" y="0"/>
                </a:lnTo>
                <a:lnTo>
                  <a:pt x="3952165" y="3952165"/>
                </a:lnTo>
                <a:lnTo>
                  <a:pt x="0" y="3952165"/>
                </a:lnTo>
                <a:lnTo>
                  <a:pt x="0" y="0"/>
                </a:lnTo>
                <a:close/>
              </a:path>
            </a:pathLst>
          </a:custGeom>
          <a:blipFill>
            <a:blip r:embed="rId4"/>
            <a:stretch>
              <a:fillRect l="0" t="0" r="0" b="0"/>
            </a:stretch>
          </a:blipFill>
        </p:spPr>
      </p:sp>
      <p:grpSp>
        <p:nvGrpSpPr>
          <p:cNvPr name="Group 8" id="8"/>
          <p:cNvGrpSpPr/>
          <p:nvPr/>
        </p:nvGrpSpPr>
        <p:grpSpPr>
          <a:xfrm rot="-5400000">
            <a:off x="9555585" y="12366408"/>
            <a:ext cx="9959170" cy="862870"/>
            <a:chOff x="0" y="0"/>
            <a:chExt cx="13278893" cy="1150494"/>
          </a:xfrm>
        </p:grpSpPr>
        <p:sp>
          <p:nvSpPr>
            <p:cNvPr name="Freeform 9" id="9"/>
            <p:cNvSpPr/>
            <p:nvPr/>
          </p:nvSpPr>
          <p:spPr>
            <a:xfrm flipH="false" flipV="false" rot="0">
              <a:off x="2292786" y="19615"/>
              <a:ext cx="2045927" cy="1003783"/>
            </a:xfrm>
            <a:custGeom>
              <a:avLst/>
              <a:gdLst/>
              <a:ahLst/>
              <a:cxnLst/>
              <a:rect r="r" b="b" t="t" l="l"/>
              <a:pathLst>
                <a:path h="1003783" w="2045927">
                  <a:moveTo>
                    <a:pt x="0" y="0"/>
                  </a:moveTo>
                  <a:lnTo>
                    <a:pt x="2045927" y="0"/>
                  </a:lnTo>
                  <a:lnTo>
                    <a:pt x="2045927" y="1003783"/>
                  </a:lnTo>
                  <a:lnTo>
                    <a:pt x="0" y="1003783"/>
                  </a:lnTo>
                  <a:lnTo>
                    <a:pt x="0" y="0"/>
                  </a:lnTo>
                  <a:close/>
                </a:path>
              </a:pathLst>
            </a:custGeom>
            <a:blipFill>
              <a:blip r:embed="rId5"/>
              <a:stretch>
                <a:fillRect l="0" t="0" r="0" b="0"/>
              </a:stretch>
            </a:blipFill>
          </p:spPr>
        </p:sp>
        <p:sp>
          <p:nvSpPr>
            <p:cNvPr name="Freeform 10" id="10"/>
            <p:cNvSpPr/>
            <p:nvPr/>
          </p:nvSpPr>
          <p:spPr>
            <a:xfrm flipH="false" flipV="false" rot="0">
              <a:off x="4441064" y="42035"/>
              <a:ext cx="3145426" cy="981362"/>
            </a:xfrm>
            <a:custGeom>
              <a:avLst/>
              <a:gdLst/>
              <a:ahLst/>
              <a:cxnLst/>
              <a:rect r="r" b="b" t="t" l="l"/>
              <a:pathLst>
                <a:path h="981362" w="3145426">
                  <a:moveTo>
                    <a:pt x="0" y="0"/>
                  </a:moveTo>
                  <a:lnTo>
                    <a:pt x="3145426" y="0"/>
                  </a:lnTo>
                  <a:lnTo>
                    <a:pt x="3145426" y="981363"/>
                  </a:lnTo>
                  <a:lnTo>
                    <a:pt x="0" y="981363"/>
                  </a:lnTo>
                  <a:lnTo>
                    <a:pt x="0" y="0"/>
                  </a:lnTo>
                  <a:close/>
                </a:path>
              </a:pathLst>
            </a:custGeom>
            <a:blipFill>
              <a:blip r:embed="rId6"/>
              <a:stretch>
                <a:fillRect l="0" t="0" r="0" b="0"/>
              </a:stretch>
            </a:blipFill>
          </p:spPr>
        </p:sp>
        <p:sp>
          <p:nvSpPr>
            <p:cNvPr name="Freeform 11" id="11"/>
            <p:cNvSpPr/>
            <p:nvPr/>
          </p:nvSpPr>
          <p:spPr>
            <a:xfrm flipH="false" flipV="false" rot="0">
              <a:off x="7900995" y="0"/>
              <a:ext cx="859035" cy="1150494"/>
            </a:xfrm>
            <a:custGeom>
              <a:avLst/>
              <a:gdLst/>
              <a:ahLst/>
              <a:cxnLst/>
              <a:rect r="r" b="b" t="t" l="l"/>
              <a:pathLst>
                <a:path h="1150494" w="859035">
                  <a:moveTo>
                    <a:pt x="0" y="0"/>
                  </a:moveTo>
                  <a:lnTo>
                    <a:pt x="859036" y="0"/>
                  </a:lnTo>
                  <a:lnTo>
                    <a:pt x="859036" y="1150494"/>
                  </a:lnTo>
                  <a:lnTo>
                    <a:pt x="0" y="1150494"/>
                  </a:lnTo>
                  <a:lnTo>
                    <a:pt x="0" y="0"/>
                  </a:lnTo>
                  <a:close/>
                </a:path>
              </a:pathLst>
            </a:custGeom>
            <a:blipFill>
              <a:blip r:embed="rId7"/>
              <a:stretch>
                <a:fillRect l="0" t="0" r="0" b="0"/>
              </a:stretch>
            </a:blipFill>
          </p:spPr>
        </p:sp>
        <p:sp>
          <p:nvSpPr>
            <p:cNvPr name="Freeform 12" id="12"/>
            <p:cNvSpPr/>
            <p:nvPr/>
          </p:nvSpPr>
          <p:spPr>
            <a:xfrm flipH="false" flipV="false" rot="0">
              <a:off x="0" y="140783"/>
              <a:ext cx="1833906" cy="761447"/>
            </a:xfrm>
            <a:custGeom>
              <a:avLst/>
              <a:gdLst/>
              <a:ahLst/>
              <a:cxnLst/>
              <a:rect r="r" b="b" t="t" l="l"/>
              <a:pathLst>
                <a:path h="761447" w="1833906">
                  <a:moveTo>
                    <a:pt x="0" y="0"/>
                  </a:moveTo>
                  <a:lnTo>
                    <a:pt x="1833906" y="0"/>
                  </a:lnTo>
                  <a:lnTo>
                    <a:pt x="1833906" y="761447"/>
                  </a:lnTo>
                  <a:lnTo>
                    <a:pt x="0" y="761447"/>
                  </a:lnTo>
                  <a:lnTo>
                    <a:pt x="0" y="0"/>
                  </a:lnTo>
                  <a:close/>
                </a:path>
              </a:pathLst>
            </a:custGeom>
            <a:blipFill>
              <a:blip r:embed="rId8"/>
              <a:stretch>
                <a:fillRect l="0" t="0" r="0" b="0"/>
              </a:stretch>
            </a:blipFill>
          </p:spPr>
        </p:sp>
        <p:sp>
          <p:nvSpPr>
            <p:cNvPr name="Freeform 13" id="13"/>
            <p:cNvSpPr/>
            <p:nvPr/>
          </p:nvSpPr>
          <p:spPr>
            <a:xfrm flipH="false" flipV="false" rot="0">
              <a:off x="9151062" y="17839"/>
              <a:ext cx="1833942" cy="943783"/>
            </a:xfrm>
            <a:custGeom>
              <a:avLst/>
              <a:gdLst/>
              <a:ahLst/>
              <a:cxnLst/>
              <a:rect r="r" b="b" t="t" l="l"/>
              <a:pathLst>
                <a:path h="943783" w="1833942">
                  <a:moveTo>
                    <a:pt x="0" y="0"/>
                  </a:moveTo>
                  <a:lnTo>
                    <a:pt x="1833943" y="0"/>
                  </a:lnTo>
                  <a:lnTo>
                    <a:pt x="1833943" y="943783"/>
                  </a:lnTo>
                  <a:lnTo>
                    <a:pt x="0" y="943783"/>
                  </a:lnTo>
                  <a:lnTo>
                    <a:pt x="0" y="0"/>
                  </a:lnTo>
                  <a:close/>
                </a:path>
              </a:pathLst>
            </a:custGeom>
            <a:blipFill>
              <a:blip r:embed="rId9"/>
              <a:stretch>
                <a:fillRect l="0" t="0" r="0" b="0"/>
              </a:stretch>
            </a:blipFill>
          </p:spPr>
        </p:sp>
        <p:sp>
          <p:nvSpPr>
            <p:cNvPr name="Freeform 14" id="14"/>
            <p:cNvSpPr/>
            <p:nvPr/>
          </p:nvSpPr>
          <p:spPr>
            <a:xfrm flipH="false" flipV="false" rot="0">
              <a:off x="11001043" y="0"/>
              <a:ext cx="2277850" cy="1138925"/>
            </a:xfrm>
            <a:custGeom>
              <a:avLst/>
              <a:gdLst/>
              <a:ahLst/>
              <a:cxnLst/>
              <a:rect r="r" b="b" t="t" l="l"/>
              <a:pathLst>
                <a:path h="1138925" w="2277850">
                  <a:moveTo>
                    <a:pt x="0" y="0"/>
                  </a:moveTo>
                  <a:lnTo>
                    <a:pt x="2277850" y="0"/>
                  </a:lnTo>
                  <a:lnTo>
                    <a:pt x="2277850" y="1138925"/>
                  </a:lnTo>
                  <a:lnTo>
                    <a:pt x="0" y="1138925"/>
                  </a:lnTo>
                  <a:lnTo>
                    <a:pt x="0" y="0"/>
                  </a:lnTo>
                  <a:close/>
                </a:path>
              </a:pathLst>
            </a:custGeom>
            <a:blipFill>
              <a:blip r:embed="rId10"/>
              <a:stretch>
                <a:fillRect l="0" t="0" r="0" b="0"/>
              </a:stretch>
            </a:blipFill>
          </p:spPr>
        </p:sp>
      </p:grpSp>
      <p:sp>
        <p:nvSpPr>
          <p:cNvPr name="TextBox 15" id="15"/>
          <p:cNvSpPr txBox="true"/>
          <p:nvPr/>
        </p:nvSpPr>
        <p:spPr>
          <a:xfrm rot="0">
            <a:off x="2894524" y="5042607"/>
            <a:ext cx="9330952" cy="2942590"/>
          </a:xfrm>
          <a:prstGeom prst="rect">
            <a:avLst/>
          </a:prstGeom>
        </p:spPr>
        <p:txBody>
          <a:bodyPr anchor="t" rtlCol="false" tIns="0" lIns="0" bIns="0" rIns="0">
            <a:spAutoFit/>
          </a:bodyPr>
          <a:lstStyle/>
          <a:p>
            <a:pPr algn="ctr">
              <a:lnSpc>
                <a:spcPts val="4760"/>
              </a:lnSpc>
            </a:pPr>
            <a:r>
              <a:rPr lang="en-US" sz="3400">
                <a:solidFill>
                  <a:srgbClr val="000000"/>
                </a:solidFill>
                <a:latin typeface="Metropolis 1"/>
                <a:ea typeface="Metropolis 1"/>
                <a:cs typeface="Metropolis 1"/>
                <a:sym typeface="Metropolis 1"/>
              </a:rPr>
              <a:t>Vous avez un ordinateur qui a </a:t>
            </a:r>
            <a:r>
              <a:rPr lang="en-US" sz="3400" b="true">
                <a:solidFill>
                  <a:srgbClr val="000000"/>
                </a:solidFill>
                <a:latin typeface="Metropolis 1 Bold"/>
                <a:ea typeface="Metropolis 1 Bold"/>
                <a:cs typeface="Metropolis 1 Bold"/>
                <a:sym typeface="Metropolis 1 Bold"/>
              </a:rPr>
              <a:t>moins de dix ans</a:t>
            </a:r>
            <a:r>
              <a:rPr lang="en-US" sz="3400">
                <a:solidFill>
                  <a:srgbClr val="000000"/>
                </a:solidFill>
                <a:latin typeface="Metropolis 1"/>
                <a:ea typeface="Metropolis 1"/>
                <a:cs typeface="Metropolis 1"/>
                <a:sym typeface="Metropolis 1"/>
              </a:rPr>
              <a:t>, que vous n’utilisez plus ? </a:t>
            </a:r>
          </a:p>
          <a:p>
            <a:pPr algn="ctr">
              <a:lnSpc>
                <a:spcPts val="4760"/>
              </a:lnSpc>
            </a:pPr>
            <a:r>
              <a:rPr lang="en-US" sz="3400">
                <a:solidFill>
                  <a:srgbClr val="000000"/>
                </a:solidFill>
                <a:latin typeface="Metropolis 1"/>
                <a:ea typeface="Metropolis 1"/>
                <a:cs typeface="Metropolis 1"/>
                <a:sym typeface="Metropolis 1"/>
              </a:rPr>
              <a:t>Vous pouvez contribuer à un projet </a:t>
            </a:r>
            <a:r>
              <a:rPr lang="en-US" sz="3400" b="true">
                <a:solidFill>
                  <a:srgbClr val="000000"/>
                </a:solidFill>
                <a:latin typeface="Metropolis 1 Bold"/>
                <a:ea typeface="Metropolis 1 Bold"/>
                <a:cs typeface="Metropolis 1 Bold"/>
                <a:sym typeface="Metropolis 1 Bold"/>
              </a:rPr>
              <a:t>écologique</a:t>
            </a:r>
            <a:r>
              <a:rPr lang="en-US" sz="3400">
                <a:solidFill>
                  <a:srgbClr val="000000"/>
                </a:solidFill>
                <a:latin typeface="Metropolis 1"/>
                <a:ea typeface="Metropolis 1"/>
                <a:cs typeface="Metropolis 1"/>
                <a:sym typeface="Metropolis 1"/>
              </a:rPr>
              <a:t> et </a:t>
            </a:r>
            <a:r>
              <a:rPr lang="en-US" sz="3400" b="true">
                <a:solidFill>
                  <a:srgbClr val="000000"/>
                </a:solidFill>
                <a:latin typeface="Metropolis 1 Bold"/>
                <a:ea typeface="Metropolis 1 Bold"/>
                <a:cs typeface="Metropolis 1 Bold"/>
                <a:sym typeface="Metropolis 1 Bold"/>
              </a:rPr>
              <a:t>solidaire</a:t>
            </a:r>
          </a:p>
          <a:p>
            <a:pPr algn="ctr">
              <a:lnSpc>
                <a:spcPts val="4760"/>
              </a:lnSpc>
              <a:spcBef>
                <a:spcPct val="0"/>
              </a:spcBef>
            </a:pPr>
            <a:r>
              <a:rPr lang="en-US" sz="3400">
                <a:solidFill>
                  <a:srgbClr val="000000"/>
                </a:solidFill>
                <a:latin typeface="Metropolis 1"/>
                <a:ea typeface="Metropolis 1"/>
                <a:cs typeface="Metropolis 1"/>
                <a:sym typeface="Metropolis 1"/>
              </a:rPr>
              <a:t>en faisant un don</a:t>
            </a:r>
          </a:p>
        </p:txBody>
      </p:sp>
      <p:sp>
        <p:nvSpPr>
          <p:cNvPr name="TextBox 16" id="16"/>
          <p:cNvSpPr txBox="true"/>
          <p:nvPr/>
        </p:nvSpPr>
        <p:spPr>
          <a:xfrm rot="0">
            <a:off x="1544001" y="2772500"/>
            <a:ext cx="12096000" cy="1806246"/>
          </a:xfrm>
          <a:prstGeom prst="rect">
            <a:avLst/>
          </a:prstGeom>
        </p:spPr>
        <p:txBody>
          <a:bodyPr anchor="t" rtlCol="false" tIns="0" lIns="0" bIns="0" rIns="0">
            <a:spAutoFit/>
          </a:bodyPr>
          <a:lstStyle/>
          <a:p>
            <a:pPr algn="ctr">
              <a:lnSpc>
                <a:spcPts val="7224"/>
              </a:lnSpc>
            </a:pPr>
            <a:r>
              <a:rPr lang="en-US" sz="5160" b="true">
                <a:solidFill>
                  <a:srgbClr val="FA8334"/>
                </a:solidFill>
                <a:latin typeface="Metropolis 1 Bold"/>
                <a:ea typeface="Metropolis 1 Bold"/>
                <a:cs typeface="Metropolis 1 Bold"/>
                <a:sym typeface="Metropolis 1 Bold"/>
              </a:rPr>
              <a:t>Donnez une nouvelle vie à </a:t>
            </a:r>
          </a:p>
          <a:p>
            <a:pPr algn="ctr">
              <a:lnSpc>
                <a:spcPts val="7224"/>
              </a:lnSpc>
            </a:pPr>
            <a:r>
              <a:rPr lang="en-US" sz="5160" b="true">
                <a:solidFill>
                  <a:srgbClr val="FA8334"/>
                </a:solidFill>
                <a:latin typeface="Metropolis 1 Bold"/>
                <a:ea typeface="Metropolis 1 Bold"/>
                <a:cs typeface="Metropolis 1 Bold"/>
                <a:sym typeface="Metropolis 1 Bold"/>
              </a:rPr>
              <a:t>votre ancien ordinateur </a:t>
            </a:r>
          </a:p>
        </p:txBody>
      </p:sp>
      <p:sp>
        <p:nvSpPr>
          <p:cNvPr name="TextBox 17" id="17"/>
          <p:cNvSpPr txBox="true"/>
          <p:nvPr/>
        </p:nvSpPr>
        <p:spPr>
          <a:xfrm rot="0">
            <a:off x="2194789" y="18395175"/>
            <a:ext cx="10794424" cy="1481699"/>
          </a:xfrm>
          <a:prstGeom prst="rect">
            <a:avLst/>
          </a:prstGeom>
        </p:spPr>
        <p:txBody>
          <a:bodyPr anchor="t" rtlCol="false" tIns="0" lIns="0" bIns="0" rIns="0">
            <a:spAutoFit/>
          </a:bodyPr>
          <a:lstStyle/>
          <a:p>
            <a:pPr algn="ctr">
              <a:lnSpc>
                <a:spcPts val="3906"/>
              </a:lnSpc>
            </a:pPr>
            <a:r>
              <a:rPr lang="en-US" sz="2790" b="true">
                <a:solidFill>
                  <a:srgbClr val="0C0C0C"/>
                </a:solidFill>
                <a:latin typeface="Metropolis 1 Bold"/>
                <a:ea typeface="Metropolis 1 Bold"/>
                <a:cs typeface="Metropolis 1 Bold"/>
                <a:sym typeface="Metropolis 1 Bold"/>
              </a:rPr>
              <a:t>Nous contacter : </a:t>
            </a:r>
          </a:p>
          <a:p>
            <a:pPr algn="ctr">
              <a:lnSpc>
                <a:spcPts val="3906"/>
              </a:lnSpc>
            </a:pPr>
            <a:r>
              <a:rPr lang="en-US" sz="2790">
                <a:solidFill>
                  <a:srgbClr val="0C0C0C"/>
                </a:solidFill>
                <a:latin typeface="Metropolis 1"/>
                <a:ea typeface="Metropolis 1"/>
                <a:cs typeface="Metropolis 1"/>
                <a:sym typeface="Metropolis 1"/>
              </a:rPr>
              <a:t>bonjour@court-circlic.fr, </a:t>
            </a:r>
            <a:r>
              <a:rPr lang="en-US" sz="2790">
                <a:solidFill>
                  <a:srgbClr val="0C0C0C"/>
                </a:solidFill>
                <a:latin typeface="Metropolis 1"/>
                <a:ea typeface="Metropolis 1"/>
                <a:cs typeface="Metropolis 1"/>
                <a:sym typeface="Metropolis 1"/>
              </a:rPr>
              <a:t>06 38 05 93 70 </a:t>
            </a:r>
          </a:p>
          <a:p>
            <a:pPr algn="ctr">
              <a:lnSpc>
                <a:spcPts val="3906"/>
              </a:lnSpc>
            </a:pPr>
            <a:r>
              <a:rPr lang="en-US" sz="2790" u="sng">
                <a:solidFill>
                  <a:srgbClr val="0C0C0C"/>
                </a:solidFill>
                <a:latin typeface="Metropolis 1"/>
                <a:ea typeface="Metropolis 1"/>
                <a:cs typeface="Metropolis 1"/>
                <a:sym typeface="Metropolis 1"/>
                <a:hlinkClick r:id="rId11" tooltip="https://court-circlic.fr/formulaire-de-contact-donaclics/"/>
              </a:rPr>
              <a:t>https://court-circlic.fr/formulaire-de-contact-donaclics/</a:t>
            </a:r>
          </a:p>
        </p:txBody>
      </p:sp>
      <p:sp>
        <p:nvSpPr>
          <p:cNvPr name="TextBox 18" id="18"/>
          <p:cNvSpPr txBox="true"/>
          <p:nvPr/>
        </p:nvSpPr>
        <p:spPr>
          <a:xfrm rot="0">
            <a:off x="2700830" y="8432872"/>
            <a:ext cx="9718340" cy="721996"/>
          </a:xfrm>
          <a:prstGeom prst="rect">
            <a:avLst/>
          </a:prstGeom>
        </p:spPr>
        <p:txBody>
          <a:bodyPr anchor="t" rtlCol="false" tIns="0" lIns="0" bIns="0" rIns="0">
            <a:spAutoFit/>
          </a:bodyPr>
          <a:lstStyle/>
          <a:p>
            <a:pPr algn="ctr">
              <a:lnSpc>
                <a:spcPts val="5879"/>
              </a:lnSpc>
            </a:pPr>
            <a:r>
              <a:rPr lang="en-US" b="true" sz="4199">
                <a:solidFill>
                  <a:srgbClr val="FA8334"/>
                </a:solidFill>
                <a:latin typeface="Metropolis 1 Bold"/>
                <a:ea typeface="Metropolis 1 Bold"/>
                <a:cs typeface="Metropolis 1 Bold"/>
                <a:sym typeface="Metropolis 1 Bold"/>
              </a:rPr>
              <a:t>LE + DE COURT-CIRCLIC ?</a:t>
            </a:r>
          </a:p>
        </p:txBody>
      </p:sp>
      <p:sp>
        <p:nvSpPr>
          <p:cNvPr name="TextBox 19" id="19"/>
          <p:cNvSpPr txBox="true"/>
          <p:nvPr/>
        </p:nvSpPr>
        <p:spPr>
          <a:xfrm rot="0">
            <a:off x="1821394" y="9549592"/>
            <a:ext cx="11477213" cy="3300095"/>
          </a:xfrm>
          <a:prstGeom prst="rect">
            <a:avLst/>
          </a:prstGeom>
        </p:spPr>
        <p:txBody>
          <a:bodyPr anchor="t" rtlCol="false" tIns="0" lIns="0" bIns="0" rIns="0">
            <a:spAutoFit/>
          </a:bodyPr>
          <a:lstStyle/>
          <a:p>
            <a:pPr algn="ctr">
              <a:lnSpc>
                <a:spcPts val="4479"/>
              </a:lnSpc>
            </a:pPr>
            <a:r>
              <a:rPr lang="en-US" b="true" sz="3199">
                <a:solidFill>
                  <a:srgbClr val="0C0C0C"/>
                </a:solidFill>
                <a:latin typeface="Metropolis 1 Bold"/>
                <a:ea typeface="Metropolis 1 Bold"/>
                <a:cs typeface="Metropolis 1 Bold"/>
                <a:sym typeface="Metropolis 1 Bold"/>
              </a:rPr>
              <a:t>Toutes vos données seront effacées !</a:t>
            </a:r>
          </a:p>
          <a:p>
            <a:pPr algn="ctr">
              <a:lnSpc>
                <a:spcPts val="4479"/>
              </a:lnSpc>
            </a:pPr>
            <a:r>
              <a:rPr lang="en-US" sz="3199">
                <a:solidFill>
                  <a:srgbClr val="0C0C0C"/>
                </a:solidFill>
                <a:latin typeface="Metropolis 1"/>
                <a:ea typeface="Metropolis 1"/>
                <a:cs typeface="Metropolis 1"/>
                <a:sym typeface="Metropolis 1"/>
              </a:rPr>
              <a:t>Une </a:t>
            </a:r>
            <a:r>
              <a:rPr lang="en-US" sz="3199" b="true">
                <a:solidFill>
                  <a:srgbClr val="0C0C0C"/>
                </a:solidFill>
                <a:latin typeface="Metropolis 1 Bold"/>
                <a:ea typeface="Metropolis 1 Bold"/>
                <a:cs typeface="Metropolis 1 Bold"/>
                <a:sym typeface="Metropolis 1 Bold"/>
              </a:rPr>
              <a:t>fois nettoyé et diagnostiqué,</a:t>
            </a:r>
            <a:r>
              <a:rPr lang="en-US" sz="3199">
                <a:solidFill>
                  <a:srgbClr val="0C0C0C"/>
                </a:solidFill>
                <a:latin typeface="Metropolis 1"/>
                <a:ea typeface="Metropolis 1"/>
                <a:cs typeface="Metropolis 1"/>
                <a:sym typeface="Metropolis 1"/>
              </a:rPr>
              <a:t> votre ordinateur</a:t>
            </a:r>
            <a:r>
              <a:rPr lang="en-US" sz="3199" b="true">
                <a:solidFill>
                  <a:srgbClr val="0C0C0C"/>
                </a:solidFill>
                <a:latin typeface="Metropolis 1 Bold"/>
                <a:ea typeface="Metropolis 1 Bold"/>
                <a:cs typeface="Metropolis 1 Bold"/>
                <a:sym typeface="Metropolis 1 Bold"/>
              </a:rPr>
              <a:t> </a:t>
            </a:r>
            <a:r>
              <a:rPr lang="en-US" sz="3199">
                <a:solidFill>
                  <a:srgbClr val="0C0C0C"/>
                </a:solidFill>
                <a:latin typeface="Metropolis 1"/>
                <a:ea typeface="Metropolis 1"/>
                <a:cs typeface="Metropolis 1"/>
                <a:sym typeface="Metropolis 1"/>
              </a:rPr>
              <a:t>pourra être</a:t>
            </a:r>
            <a:r>
              <a:rPr lang="en-US" sz="3199" b="true">
                <a:solidFill>
                  <a:srgbClr val="0C0C0C"/>
                </a:solidFill>
                <a:latin typeface="Metropolis 1 Bold"/>
                <a:ea typeface="Metropolis 1 Bold"/>
                <a:cs typeface="Metropolis 1 Bold"/>
                <a:sym typeface="Metropolis 1 Bold"/>
              </a:rPr>
              <a:t> donné gratuitement à une personne précaire </a:t>
            </a:r>
            <a:r>
              <a:rPr lang="en-US" sz="3199">
                <a:solidFill>
                  <a:srgbClr val="0C0C0C"/>
                </a:solidFill>
                <a:latin typeface="Metropolis 1"/>
                <a:ea typeface="Metropolis 1"/>
                <a:cs typeface="Metropolis 1"/>
                <a:sym typeface="Metropolis 1"/>
              </a:rPr>
              <a:t>à la suite d’un atelier de réparation. </a:t>
            </a:r>
          </a:p>
          <a:p>
            <a:pPr algn="ctr">
              <a:lnSpc>
                <a:spcPts val="4479"/>
              </a:lnSpc>
            </a:pPr>
            <a:r>
              <a:rPr lang="en-US" sz="3199">
                <a:solidFill>
                  <a:srgbClr val="0C0C0C"/>
                </a:solidFill>
                <a:latin typeface="Metropolis 1"/>
                <a:ea typeface="Metropolis 1"/>
                <a:cs typeface="Metropolis 1"/>
                <a:sym typeface="Metropolis 1"/>
              </a:rPr>
              <a:t>S’il n’est pas possible de réparer l’ordinateur, il sera orienté vers une </a:t>
            </a:r>
            <a:r>
              <a:rPr lang="en-US" b="true" sz="3199">
                <a:solidFill>
                  <a:srgbClr val="0C0C0C"/>
                </a:solidFill>
                <a:latin typeface="Metropolis 1 Bold"/>
                <a:ea typeface="Metropolis 1 Bold"/>
                <a:cs typeface="Metropolis 1 Bold"/>
                <a:sym typeface="Metropolis 1 Bold"/>
              </a:rPr>
              <a:t>filière de recyclage dédiée.</a:t>
            </a:r>
          </a:p>
        </p:txBody>
      </p:sp>
      <p:sp>
        <p:nvSpPr>
          <p:cNvPr name="Freeform 20" id="20"/>
          <p:cNvSpPr/>
          <p:nvPr/>
        </p:nvSpPr>
        <p:spPr>
          <a:xfrm flipH="false" flipV="false" rot="0">
            <a:off x="1909907" y="8178421"/>
            <a:ext cx="1437846" cy="1437846"/>
          </a:xfrm>
          <a:custGeom>
            <a:avLst/>
            <a:gdLst/>
            <a:ahLst/>
            <a:cxnLst/>
            <a:rect r="r" b="b" t="t" l="l"/>
            <a:pathLst>
              <a:path h="1437846" w="1437846">
                <a:moveTo>
                  <a:pt x="0" y="0"/>
                </a:moveTo>
                <a:lnTo>
                  <a:pt x="1437846" y="0"/>
                </a:lnTo>
                <a:lnTo>
                  <a:pt x="1437846" y="1437846"/>
                </a:lnTo>
                <a:lnTo>
                  <a:pt x="0" y="1437846"/>
                </a:lnTo>
                <a:lnTo>
                  <a:pt x="0" y="0"/>
                </a:lnTo>
                <a:close/>
              </a:path>
            </a:pathLst>
          </a:custGeom>
          <a:blipFill>
            <a:blip r:embed="rId12"/>
            <a:stretch>
              <a:fillRect l="0" t="0" r="0" b="0"/>
            </a:stretch>
          </a:blipFill>
        </p:spPr>
      </p:sp>
      <p:sp>
        <p:nvSpPr>
          <p:cNvPr name="Freeform 21" id="21"/>
          <p:cNvSpPr/>
          <p:nvPr/>
        </p:nvSpPr>
        <p:spPr>
          <a:xfrm flipH="false" flipV="false" rot="0">
            <a:off x="12772953" y="2892964"/>
            <a:ext cx="1670093" cy="1670093"/>
          </a:xfrm>
          <a:custGeom>
            <a:avLst/>
            <a:gdLst/>
            <a:ahLst/>
            <a:cxnLst/>
            <a:rect r="r" b="b" t="t" l="l"/>
            <a:pathLst>
              <a:path h="1670093" w="1670093">
                <a:moveTo>
                  <a:pt x="0" y="0"/>
                </a:moveTo>
                <a:lnTo>
                  <a:pt x="1670094" y="0"/>
                </a:lnTo>
                <a:lnTo>
                  <a:pt x="1670094" y="1670093"/>
                </a:lnTo>
                <a:lnTo>
                  <a:pt x="0" y="1670093"/>
                </a:lnTo>
                <a:lnTo>
                  <a:pt x="0" y="0"/>
                </a:lnTo>
                <a:close/>
              </a:path>
            </a:pathLst>
          </a:custGeom>
          <a:blipFill>
            <a:blip r:embed="rId13"/>
            <a:stretch>
              <a:fillRect l="0" t="0" r="0" b="0"/>
            </a:stretch>
          </a:blipFill>
        </p:spPr>
      </p:sp>
      <p:sp>
        <p:nvSpPr>
          <p:cNvPr name="Freeform 22" id="22"/>
          <p:cNvSpPr/>
          <p:nvPr/>
        </p:nvSpPr>
        <p:spPr>
          <a:xfrm flipH="false" flipV="false" rot="-10800000">
            <a:off x="-27590" y="40723"/>
            <a:ext cx="3697968" cy="3697968"/>
          </a:xfrm>
          <a:custGeom>
            <a:avLst/>
            <a:gdLst/>
            <a:ahLst/>
            <a:cxnLst/>
            <a:rect r="r" b="b" t="t" l="l"/>
            <a:pathLst>
              <a:path h="3697968" w="3697968">
                <a:moveTo>
                  <a:pt x="0" y="0"/>
                </a:moveTo>
                <a:lnTo>
                  <a:pt x="3697967" y="0"/>
                </a:lnTo>
                <a:lnTo>
                  <a:pt x="3697967" y="3697967"/>
                </a:lnTo>
                <a:lnTo>
                  <a:pt x="0" y="3697967"/>
                </a:lnTo>
                <a:lnTo>
                  <a:pt x="0" y="0"/>
                </a:lnTo>
                <a:close/>
              </a:path>
            </a:pathLst>
          </a:custGeom>
          <a:blipFill>
            <a:blip r:embed="rId14"/>
            <a:stretch>
              <a:fillRect l="0" t="0" r="0" b="0"/>
            </a:stretch>
          </a:blipFill>
        </p:spPr>
      </p:sp>
      <p:sp>
        <p:nvSpPr>
          <p:cNvPr name="Freeform 23" id="23"/>
          <p:cNvSpPr/>
          <p:nvPr/>
        </p:nvSpPr>
        <p:spPr>
          <a:xfrm flipH="false" flipV="false" rot="5400000">
            <a:off x="12297651" y="18595527"/>
            <a:ext cx="2676010" cy="2676010"/>
          </a:xfrm>
          <a:custGeom>
            <a:avLst/>
            <a:gdLst/>
            <a:ahLst/>
            <a:cxnLst/>
            <a:rect r="r" b="b" t="t" l="l"/>
            <a:pathLst>
              <a:path h="2676010" w="2676010">
                <a:moveTo>
                  <a:pt x="0" y="0"/>
                </a:moveTo>
                <a:lnTo>
                  <a:pt x="2676010" y="0"/>
                </a:lnTo>
                <a:lnTo>
                  <a:pt x="2676010" y="2676010"/>
                </a:lnTo>
                <a:lnTo>
                  <a:pt x="0" y="2676010"/>
                </a:lnTo>
                <a:lnTo>
                  <a:pt x="0" y="0"/>
                </a:lnTo>
                <a:close/>
              </a:path>
            </a:pathLst>
          </a:custGeom>
          <a:blipFill>
            <a:blip r:embed="rId15"/>
            <a:stretch>
              <a:fillRect l="0" t="0" r="0"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5400000">
            <a:off x="13272218" y="2892634"/>
            <a:ext cx="2098295" cy="2098295"/>
          </a:xfrm>
          <a:custGeom>
            <a:avLst/>
            <a:gdLst/>
            <a:ahLst/>
            <a:cxnLst/>
            <a:rect r="r" b="b" t="t" l="l"/>
            <a:pathLst>
              <a:path h="2098295" w="2098295">
                <a:moveTo>
                  <a:pt x="0" y="0"/>
                </a:moveTo>
                <a:lnTo>
                  <a:pt x="2098294" y="0"/>
                </a:lnTo>
                <a:lnTo>
                  <a:pt x="2098294" y="2098295"/>
                </a:lnTo>
                <a:lnTo>
                  <a:pt x="0" y="2098295"/>
                </a:lnTo>
                <a:lnTo>
                  <a:pt x="0" y="0"/>
                </a:lnTo>
                <a:close/>
              </a:path>
            </a:pathLst>
          </a:custGeom>
          <a:blipFill>
            <a:blip r:embed="rId2"/>
            <a:stretch>
              <a:fillRect l="0" t="0" r="0" b="0"/>
            </a:stretch>
          </a:blipFill>
        </p:spPr>
      </p:sp>
      <p:sp>
        <p:nvSpPr>
          <p:cNvPr name="Freeform 3" id="3">
            <a:hlinkClick r:id="rId4" tooltip="https://court-circlic.fr"/>
          </p:cNvPr>
          <p:cNvSpPr/>
          <p:nvPr/>
        </p:nvSpPr>
        <p:spPr>
          <a:xfrm flipH="false" flipV="false" rot="0">
            <a:off x="5203965" y="3358001"/>
            <a:ext cx="7091583" cy="2016119"/>
          </a:xfrm>
          <a:custGeom>
            <a:avLst/>
            <a:gdLst/>
            <a:ahLst/>
            <a:cxnLst/>
            <a:rect r="r" b="b" t="t" l="l"/>
            <a:pathLst>
              <a:path h="2016119" w="7091583">
                <a:moveTo>
                  <a:pt x="0" y="0"/>
                </a:moveTo>
                <a:lnTo>
                  <a:pt x="7091583" y="0"/>
                </a:lnTo>
                <a:lnTo>
                  <a:pt x="7091583" y="2016119"/>
                </a:lnTo>
                <a:lnTo>
                  <a:pt x="0" y="2016119"/>
                </a:lnTo>
                <a:lnTo>
                  <a:pt x="0" y="0"/>
                </a:lnTo>
                <a:close/>
              </a:path>
            </a:pathLst>
          </a:custGeom>
          <a:blipFill>
            <a:blip r:embed="rId3"/>
            <a:stretch>
              <a:fillRect l="0" t="0" r="0" b="0"/>
            </a:stretch>
          </a:blipFill>
        </p:spPr>
      </p:sp>
      <p:grpSp>
        <p:nvGrpSpPr>
          <p:cNvPr name="Group 4" id="4"/>
          <p:cNvGrpSpPr/>
          <p:nvPr/>
        </p:nvGrpSpPr>
        <p:grpSpPr>
          <a:xfrm rot="0">
            <a:off x="-291695" y="13001189"/>
            <a:ext cx="16499885" cy="3234909"/>
            <a:chOff x="0" y="0"/>
            <a:chExt cx="4181468" cy="819804"/>
          </a:xfrm>
        </p:grpSpPr>
        <p:sp>
          <p:nvSpPr>
            <p:cNvPr name="Freeform 5" id="5"/>
            <p:cNvSpPr/>
            <p:nvPr/>
          </p:nvSpPr>
          <p:spPr>
            <a:xfrm flipH="false" flipV="false" rot="0">
              <a:off x="0" y="0"/>
              <a:ext cx="4181468" cy="819804"/>
            </a:xfrm>
            <a:custGeom>
              <a:avLst/>
              <a:gdLst/>
              <a:ahLst/>
              <a:cxnLst/>
              <a:rect r="r" b="b" t="t" l="l"/>
              <a:pathLst>
                <a:path h="819804" w="4181468">
                  <a:moveTo>
                    <a:pt x="24551" y="0"/>
                  </a:moveTo>
                  <a:lnTo>
                    <a:pt x="4156917" y="0"/>
                  </a:lnTo>
                  <a:cubicBezTo>
                    <a:pt x="4163428" y="0"/>
                    <a:pt x="4169673" y="2587"/>
                    <a:pt x="4174277" y="7191"/>
                  </a:cubicBezTo>
                  <a:cubicBezTo>
                    <a:pt x="4178881" y="11795"/>
                    <a:pt x="4181468" y="18039"/>
                    <a:pt x="4181468" y="24551"/>
                  </a:cubicBezTo>
                  <a:lnTo>
                    <a:pt x="4181468" y="795253"/>
                  </a:lnTo>
                  <a:cubicBezTo>
                    <a:pt x="4181468" y="801764"/>
                    <a:pt x="4178881" y="808009"/>
                    <a:pt x="4174277" y="812613"/>
                  </a:cubicBezTo>
                  <a:cubicBezTo>
                    <a:pt x="4169673" y="817217"/>
                    <a:pt x="4163428" y="819804"/>
                    <a:pt x="4156917" y="819804"/>
                  </a:cubicBezTo>
                  <a:lnTo>
                    <a:pt x="24551" y="819804"/>
                  </a:lnTo>
                  <a:cubicBezTo>
                    <a:pt x="18039" y="819804"/>
                    <a:pt x="11795" y="817217"/>
                    <a:pt x="7191" y="812613"/>
                  </a:cubicBezTo>
                  <a:cubicBezTo>
                    <a:pt x="2587" y="808009"/>
                    <a:pt x="0" y="801764"/>
                    <a:pt x="0" y="795253"/>
                  </a:cubicBezTo>
                  <a:lnTo>
                    <a:pt x="0" y="24551"/>
                  </a:lnTo>
                  <a:cubicBezTo>
                    <a:pt x="0" y="18039"/>
                    <a:pt x="2587" y="11795"/>
                    <a:pt x="7191" y="7191"/>
                  </a:cubicBezTo>
                  <a:cubicBezTo>
                    <a:pt x="11795" y="2587"/>
                    <a:pt x="18039" y="0"/>
                    <a:pt x="24551" y="0"/>
                  </a:cubicBezTo>
                  <a:close/>
                </a:path>
              </a:pathLst>
            </a:custGeom>
            <a:solidFill>
              <a:srgbClr val="3495D5"/>
            </a:solidFill>
          </p:spPr>
        </p:sp>
        <p:sp>
          <p:nvSpPr>
            <p:cNvPr name="TextBox 6" id="6"/>
            <p:cNvSpPr txBox="true"/>
            <p:nvPr/>
          </p:nvSpPr>
          <p:spPr>
            <a:xfrm>
              <a:off x="0" y="-38100"/>
              <a:ext cx="4181468" cy="857904"/>
            </a:xfrm>
            <a:prstGeom prst="rect">
              <a:avLst/>
            </a:prstGeom>
          </p:spPr>
          <p:txBody>
            <a:bodyPr anchor="ctr" rtlCol="false" tIns="54306" lIns="54306" bIns="54306" rIns="54306"/>
            <a:lstStyle/>
            <a:p>
              <a:pPr algn="ctr">
                <a:lnSpc>
                  <a:spcPts val="2771"/>
                </a:lnSpc>
              </a:pPr>
            </a:p>
          </p:txBody>
        </p:sp>
      </p:grpSp>
      <p:sp>
        <p:nvSpPr>
          <p:cNvPr name="Freeform 7" id="7"/>
          <p:cNvSpPr/>
          <p:nvPr/>
        </p:nvSpPr>
        <p:spPr>
          <a:xfrm flipH="false" flipV="false" rot="0">
            <a:off x="-688595" y="12605712"/>
            <a:ext cx="3860039" cy="3860039"/>
          </a:xfrm>
          <a:custGeom>
            <a:avLst/>
            <a:gdLst/>
            <a:ahLst/>
            <a:cxnLst/>
            <a:rect r="r" b="b" t="t" l="l"/>
            <a:pathLst>
              <a:path h="3860039" w="3860039">
                <a:moveTo>
                  <a:pt x="0" y="0"/>
                </a:moveTo>
                <a:lnTo>
                  <a:pt x="3860039" y="0"/>
                </a:lnTo>
                <a:lnTo>
                  <a:pt x="3860039" y="3860039"/>
                </a:lnTo>
                <a:lnTo>
                  <a:pt x="0" y="3860039"/>
                </a:lnTo>
                <a:lnTo>
                  <a:pt x="0" y="0"/>
                </a:lnTo>
                <a:close/>
              </a:path>
            </a:pathLst>
          </a:custGeom>
          <a:blipFill>
            <a:blip r:embed="rId5"/>
            <a:stretch>
              <a:fillRect l="0" t="0" r="0" b="0"/>
            </a:stretch>
          </a:blipFill>
        </p:spPr>
      </p:sp>
      <p:grpSp>
        <p:nvGrpSpPr>
          <p:cNvPr name="Group 8" id="8"/>
          <p:cNvGrpSpPr/>
          <p:nvPr/>
        </p:nvGrpSpPr>
        <p:grpSpPr>
          <a:xfrm rot="-5400000">
            <a:off x="11294026" y="14426026"/>
            <a:ext cx="7041837" cy="610110"/>
            <a:chOff x="0" y="0"/>
            <a:chExt cx="9389116" cy="813480"/>
          </a:xfrm>
        </p:grpSpPr>
        <p:sp>
          <p:nvSpPr>
            <p:cNvPr name="Freeform 9" id="9"/>
            <p:cNvSpPr/>
            <p:nvPr/>
          </p:nvSpPr>
          <p:spPr>
            <a:xfrm flipH="false" flipV="false" rot="0">
              <a:off x="1621162" y="13869"/>
              <a:ext cx="1446615" cy="709745"/>
            </a:xfrm>
            <a:custGeom>
              <a:avLst/>
              <a:gdLst/>
              <a:ahLst/>
              <a:cxnLst/>
              <a:rect r="r" b="b" t="t" l="l"/>
              <a:pathLst>
                <a:path h="709745" w="1446615">
                  <a:moveTo>
                    <a:pt x="0" y="0"/>
                  </a:moveTo>
                  <a:lnTo>
                    <a:pt x="1446615" y="0"/>
                  </a:lnTo>
                  <a:lnTo>
                    <a:pt x="1446615" y="709746"/>
                  </a:lnTo>
                  <a:lnTo>
                    <a:pt x="0" y="709746"/>
                  </a:lnTo>
                  <a:lnTo>
                    <a:pt x="0" y="0"/>
                  </a:lnTo>
                  <a:close/>
                </a:path>
              </a:pathLst>
            </a:custGeom>
            <a:blipFill>
              <a:blip r:embed="rId6"/>
              <a:stretch>
                <a:fillRect l="0" t="0" r="0" b="0"/>
              </a:stretch>
            </a:blipFill>
          </p:spPr>
        </p:sp>
        <p:sp>
          <p:nvSpPr>
            <p:cNvPr name="Freeform 10" id="10"/>
            <p:cNvSpPr/>
            <p:nvPr/>
          </p:nvSpPr>
          <p:spPr>
            <a:xfrm flipH="false" flipV="false" rot="0">
              <a:off x="3140146" y="29722"/>
              <a:ext cx="2224039" cy="693893"/>
            </a:xfrm>
            <a:custGeom>
              <a:avLst/>
              <a:gdLst/>
              <a:ahLst/>
              <a:cxnLst/>
              <a:rect r="r" b="b" t="t" l="l"/>
              <a:pathLst>
                <a:path h="693893" w="2224039">
                  <a:moveTo>
                    <a:pt x="0" y="0"/>
                  </a:moveTo>
                  <a:lnTo>
                    <a:pt x="2224039" y="0"/>
                  </a:lnTo>
                  <a:lnTo>
                    <a:pt x="2224039" y="693893"/>
                  </a:lnTo>
                  <a:lnTo>
                    <a:pt x="0" y="693893"/>
                  </a:lnTo>
                  <a:lnTo>
                    <a:pt x="0" y="0"/>
                  </a:lnTo>
                  <a:close/>
                </a:path>
              </a:pathLst>
            </a:custGeom>
            <a:blipFill>
              <a:blip r:embed="rId7"/>
              <a:stretch>
                <a:fillRect l="0" t="0" r="0" b="0"/>
              </a:stretch>
            </a:blipFill>
          </p:spPr>
        </p:sp>
        <p:sp>
          <p:nvSpPr>
            <p:cNvPr name="Freeform 11" id="11"/>
            <p:cNvSpPr/>
            <p:nvPr/>
          </p:nvSpPr>
          <p:spPr>
            <a:xfrm flipH="false" flipV="false" rot="0">
              <a:off x="5586562" y="0"/>
              <a:ext cx="607399" cy="813480"/>
            </a:xfrm>
            <a:custGeom>
              <a:avLst/>
              <a:gdLst/>
              <a:ahLst/>
              <a:cxnLst/>
              <a:rect r="r" b="b" t="t" l="l"/>
              <a:pathLst>
                <a:path h="813480" w="607399">
                  <a:moveTo>
                    <a:pt x="0" y="0"/>
                  </a:moveTo>
                  <a:lnTo>
                    <a:pt x="607399" y="0"/>
                  </a:lnTo>
                  <a:lnTo>
                    <a:pt x="607399" y="813480"/>
                  </a:lnTo>
                  <a:lnTo>
                    <a:pt x="0" y="813480"/>
                  </a:lnTo>
                  <a:lnTo>
                    <a:pt x="0" y="0"/>
                  </a:lnTo>
                  <a:close/>
                </a:path>
              </a:pathLst>
            </a:custGeom>
            <a:blipFill>
              <a:blip r:embed="rId8"/>
              <a:stretch>
                <a:fillRect l="0" t="0" r="0" b="0"/>
              </a:stretch>
            </a:blipFill>
          </p:spPr>
        </p:sp>
        <p:sp>
          <p:nvSpPr>
            <p:cNvPr name="Freeform 12" id="12"/>
            <p:cNvSpPr/>
            <p:nvPr/>
          </p:nvSpPr>
          <p:spPr>
            <a:xfrm flipH="false" flipV="false" rot="0">
              <a:off x="0" y="99544"/>
              <a:ext cx="1296701" cy="538397"/>
            </a:xfrm>
            <a:custGeom>
              <a:avLst/>
              <a:gdLst/>
              <a:ahLst/>
              <a:cxnLst/>
              <a:rect r="r" b="b" t="t" l="l"/>
              <a:pathLst>
                <a:path h="538397" w="1296701">
                  <a:moveTo>
                    <a:pt x="0" y="0"/>
                  </a:moveTo>
                  <a:lnTo>
                    <a:pt x="1296701" y="0"/>
                  </a:lnTo>
                  <a:lnTo>
                    <a:pt x="1296701" y="538396"/>
                  </a:lnTo>
                  <a:lnTo>
                    <a:pt x="0" y="538396"/>
                  </a:lnTo>
                  <a:lnTo>
                    <a:pt x="0" y="0"/>
                  </a:lnTo>
                  <a:close/>
                </a:path>
              </a:pathLst>
            </a:custGeom>
            <a:blipFill>
              <a:blip r:embed="rId9"/>
              <a:stretch>
                <a:fillRect l="0" t="0" r="0" b="0"/>
              </a:stretch>
            </a:blipFill>
          </p:spPr>
        </p:sp>
        <p:sp>
          <p:nvSpPr>
            <p:cNvPr name="Freeform 13" id="13"/>
            <p:cNvSpPr/>
            <p:nvPr/>
          </p:nvSpPr>
          <p:spPr>
            <a:xfrm flipH="false" flipV="false" rot="0">
              <a:off x="6470448" y="12613"/>
              <a:ext cx="1296727" cy="667321"/>
            </a:xfrm>
            <a:custGeom>
              <a:avLst/>
              <a:gdLst/>
              <a:ahLst/>
              <a:cxnLst/>
              <a:rect r="r" b="b" t="t" l="l"/>
              <a:pathLst>
                <a:path h="667321" w="1296727">
                  <a:moveTo>
                    <a:pt x="0" y="0"/>
                  </a:moveTo>
                  <a:lnTo>
                    <a:pt x="1296727" y="0"/>
                  </a:lnTo>
                  <a:lnTo>
                    <a:pt x="1296727" y="667322"/>
                  </a:lnTo>
                  <a:lnTo>
                    <a:pt x="0" y="667322"/>
                  </a:lnTo>
                  <a:lnTo>
                    <a:pt x="0" y="0"/>
                  </a:lnTo>
                  <a:close/>
                </a:path>
              </a:pathLst>
            </a:custGeom>
            <a:blipFill>
              <a:blip r:embed="rId10"/>
              <a:stretch>
                <a:fillRect l="0" t="0" r="0" b="0"/>
              </a:stretch>
            </a:blipFill>
          </p:spPr>
        </p:sp>
        <p:sp>
          <p:nvSpPr>
            <p:cNvPr name="Freeform 14" id="14"/>
            <p:cNvSpPr/>
            <p:nvPr/>
          </p:nvSpPr>
          <p:spPr>
            <a:xfrm flipH="false" flipV="false" rot="0">
              <a:off x="7778515" y="0"/>
              <a:ext cx="1610601" cy="805300"/>
            </a:xfrm>
            <a:custGeom>
              <a:avLst/>
              <a:gdLst/>
              <a:ahLst/>
              <a:cxnLst/>
              <a:rect r="r" b="b" t="t" l="l"/>
              <a:pathLst>
                <a:path h="805300" w="1610601">
                  <a:moveTo>
                    <a:pt x="0" y="0"/>
                  </a:moveTo>
                  <a:lnTo>
                    <a:pt x="1610601" y="0"/>
                  </a:lnTo>
                  <a:lnTo>
                    <a:pt x="1610601" y="805300"/>
                  </a:lnTo>
                  <a:lnTo>
                    <a:pt x="0" y="805300"/>
                  </a:lnTo>
                  <a:lnTo>
                    <a:pt x="0" y="0"/>
                  </a:lnTo>
                  <a:close/>
                </a:path>
              </a:pathLst>
            </a:custGeom>
            <a:blipFill>
              <a:blip r:embed="rId11"/>
              <a:stretch>
                <a:fillRect l="0" t="0" r="0" b="0"/>
              </a:stretch>
            </a:blipFill>
          </p:spPr>
        </p:sp>
      </p:grpSp>
      <p:sp>
        <p:nvSpPr>
          <p:cNvPr name="Freeform 15" id="15"/>
          <p:cNvSpPr/>
          <p:nvPr/>
        </p:nvSpPr>
        <p:spPr>
          <a:xfrm flipH="true" flipV="false" rot="0">
            <a:off x="0" y="16037455"/>
            <a:ext cx="2214545" cy="2214545"/>
          </a:xfrm>
          <a:custGeom>
            <a:avLst/>
            <a:gdLst/>
            <a:ahLst/>
            <a:cxnLst/>
            <a:rect r="r" b="b" t="t" l="l"/>
            <a:pathLst>
              <a:path h="2214545" w="2214545">
                <a:moveTo>
                  <a:pt x="2214545" y="0"/>
                </a:moveTo>
                <a:lnTo>
                  <a:pt x="0" y="0"/>
                </a:lnTo>
                <a:lnTo>
                  <a:pt x="0" y="2214545"/>
                </a:lnTo>
                <a:lnTo>
                  <a:pt x="2214545" y="2214545"/>
                </a:lnTo>
                <a:lnTo>
                  <a:pt x="2214545" y="0"/>
                </a:lnTo>
                <a:close/>
              </a:path>
            </a:pathLst>
          </a:custGeom>
          <a:blipFill>
            <a:blip r:embed="rId12"/>
            <a:stretch>
              <a:fillRect l="0" t="0" r="0" b="0"/>
            </a:stretch>
          </a:blipFill>
        </p:spPr>
      </p:sp>
      <p:sp>
        <p:nvSpPr>
          <p:cNvPr name="Freeform 16" id="16"/>
          <p:cNvSpPr/>
          <p:nvPr/>
        </p:nvSpPr>
        <p:spPr>
          <a:xfrm flipH="false" flipV="false" rot="0">
            <a:off x="12295548" y="10237280"/>
            <a:ext cx="2214341" cy="2214341"/>
          </a:xfrm>
          <a:custGeom>
            <a:avLst/>
            <a:gdLst/>
            <a:ahLst/>
            <a:cxnLst/>
            <a:rect r="r" b="b" t="t" l="l"/>
            <a:pathLst>
              <a:path h="2214341" w="2214341">
                <a:moveTo>
                  <a:pt x="0" y="0"/>
                </a:moveTo>
                <a:lnTo>
                  <a:pt x="2214342" y="0"/>
                </a:lnTo>
                <a:lnTo>
                  <a:pt x="2214342" y="2214341"/>
                </a:lnTo>
                <a:lnTo>
                  <a:pt x="0" y="2214341"/>
                </a:lnTo>
                <a:lnTo>
                  <a:pt x="0" y="0"/>
                </a:lnTo>
                <a:close/>
              </a:path>
            </a:pathLst>
          </a:custGeom>
          <a:blipFill>
            <a:blip r:embed="rId13"/>
            <a:stretch>
              <a:fillRect l="0" t="0" r="0" b="0"/>
            </a:stretch>
          </a:blipFill>
        </p:spPr>
      </p:sp>
      <p:sp>
        <p:nvSpPr>
          <p:cNvPr name="Freeform 17" id="17"/>
          <p:cNvSpPr/>
          <p:nvPr/>
        </p:nvSpPr>
        <p:spPr>
          <a:xfrm flipH="false" flipV="false" rot="0">
            <a:off x="192919" y="3132000"/>
            <a:ext cx="4612836" cy="3263581"/>
          </a:xfrm>
          <a:custGeom>
            <a:avLst/>
            <a:gdLst/>
            <a:ahLst/>
            <a:cxnLst/>
            <a:rect r="r" b="b" t="t" l="l"/>
            <a:pathLst>
              <a:path h="3263581" w="4612836">
                <a:moveTo>
                  <a:pt x="0" y="0"/>
                </a:moveTo>
                <a:lnTo>
                  <a:pt x="4612836" y="0"/>
                </a:lnTo>
                <a:lnTo>
                  <a:pt x="4612836" y="3263581"/>
                </a:lnTo>
                <a:lnTo>
                  <a:pt x="0" y="3263581"/>
                </a:lnTo>
                <a:lnTo>
                  <a:pt x="0" y="0"/>
                </a:lnTo>
                <a:close/>
              </a:path>
            </a:pathLst>
          </a:custGeom>
          <a:blipFill>
            <a:blip r:embed="rId14"/>
            <a:stretch>
              <a:fillRect l="0" t="0" r="0" b="0"/>
            </a:stretch>
          </a:blipFill>
        </p:spPr>
      </p:sp>
      <p:sp>
        <p:nvSpPr>
          <p:cNvPr name="TextBox 18" id="18"/>
          <p:cNvSpPr txBox="true"/>
          <p:nvPr/>
        </p:nvSpPr>
        <p:spPr>
          <a:xfrm rot="0">
            <a:off x="3669872" y="10446264"/>
            <a:ext cx="7706338" cy="2203635"/>
          </a:xfrm>
          <a:prstGeom prst="rect">
            <a:avLst/>
          </a:prstGeom>
        </p:spPr>
        <p:txBody>
          <a:bodyPr anchor="t" rtlCol="false" tIns="0" lIns="0" bIns="0" rIns="0">
            <a:spAutoFit/>
          </a:bodyPr>
          <a:lstStyle/>
          <a:p>
            <a:pPr algn="ctr">
              <a:lnSpc>
                <a:spcPts val="4444"/>
              </a:lnSpc>
            </a:pPr>
            <a:r>
              <a:rPr lang="en-US" sz="3174" b="true">
                <a:solidFill>
                  <a:srgbClr val="0C0C0C"/>
                </a:solidFill>
                <a:latin typeface="Metropolis 1 Bold"/>
                <a:ea typeface="Metropolis 1 Bold"/>
                <a:cs typeface="Metropolis 1 Bold"/>
                <a:sym typeface="Metropolis 1 Bold"/>
              </a:rPr>
              <a:t>Apportez vos ordinateurs défectueux ou inutilisés aux ENR</a:t>
            </a:r>
          </a:p>
          <a:p>
            <a:pPr algn="ctr">
              <a:lnSpc>
                <a:spcPts val="4444"/>
              </a:lnSpc>
            </a:pPr>
            <a:r>
              <a:rPr lang="en-US" sz="3174">
                <a:solidFill>
                  <a:srgbClr val="0C0C0C"/>
                </a:solidFill>
                <a:latin typeface="Metropolis 1"/>
                <a:ea typeface="Metropolis 1"/>
                <a:cs typeface="Metropolis 1"/>
                <a:sym typeface="Metropolis 1"/>
              </a:rPr>
              <a:t>12 avenue Winston Churchill - Toulouse</a:t>
            </a:r>
          </a:p>
          <a:p>
            <a:pPr algn="ctr">
              <a:lnSpc>
                <a:spcPts val="4444"/>
              </a:lnSpc>
            </a:pPr>
            <a:r>
              <a:rPr lang="en-US" sz="3174" b="true">
                <a:solidFill>
                  <a:srgbClr val="0C0C0C"/>
                </a:solidFill>
                <a:latin typeface="Metropolis 1 Bold"/>
                <a:ea typeface="Metropolis 1 Bold"/>
                <a:cs typeface="Metropolis 1 Bold"/>
                <a:sym typeface="Metropolis 1 Bold"/>
              </a:rPr>
              <a:t>Mardi 11 mars 2025 de 14h à 16h </a:t>
            </a:r>
            <a:r>
              <a:rPr lang="en-US" sz="3174">
                <a:solidFill>
                  <a:srgbClr val="0C0C0C"/>
                </a:solidFill>
                <a:latin typeface="Metropolis 1"/>
                <a:ea typeface="Metropolis 1"/>
                <a:cs typeface="Metropolis 1"/>
                <a:sym typeface="Metropolis 1"/>
              </a:rPr>
              <a:t> </a:t>
            </a:r>
          </a:p>
        </p:txBody>
      </p:sp>
      <p:sp>
        <p:nvSpPr>
          <p:cNvPr name="TextBox 19" id="19"/>
          <p:cNvSpPr txBox="true"/>
          <p:nvPr/>
        </p:nvSpPr>
        <p:spPr>
          <a:xfrm rot="0">
            <a:off x="2499337" y="14074919"/>
            <a:ext cx="10121326" cy="1854631"/>
          </a:xfrm>
          <a:prstGeom prst="rect">
            <a:avLst/>
          </a:prstGeom>
        </p:spPr>
        <p:txBody>
          <a:bodyPr anchor="t" rtlCol="false" tIns="0" lIns="0" bIns="0" rIns="0">
            <a:spAutoFit/>
          </a:bodyPr>
          <a:lstStyle/>
          <a:p>
            <a:pPr algn="ctr">
              <a:lnSpc>
                <a:spcPts val="3710"/>
              </a:lnSpc>
              <a:spcBef>
                <a:spcPct val="0"/>
              </a:spcBef>
            </a:pPr>
            <a:r>
              <a:rPr lang="en-US" sz="2650">
                <a:solidFill>
                  <a:srgbClr val="FFFFFF"/>
                </a:solidFill>
                <a:latin typeface="Metropolis 1"/>
                <a:ea typeface="Metropolis 1"/>
                <a:cs typeface="Metropolis 1"/>
                <a:sym typeface="Metropolis 1"/>
              </a:rPr>
              <a:t>Les ordinateurs collectés dans le cadre de </a:t>
            </a:r>
            <a:r>
              <a:rPr lang="en-US" sz="2650" i="true">
                <a:solidFill>
                  <a:srgbClr val="FFFFFF"/>
                </a:solidFill>
                <a:latin typeface="Metropolis 1 Italics"/>
                <a:ea typeface="Metropolis 1 Italics"/>
                <a:cs typeface="Metropolis 1 Italics"/>
                <a:sym typeface="Metropolis 1 Italics"/>
              </a:rPr>
              <a:t>Court-circlic</a:t>
            </a:r>
            <a:r>
              <a:rPr lang="en-US" sz="2650">
                <a:solidFill>
                  <a:srgbClr val="FFFFFF"/>
                </a:solidFill>
                <a:latin typeface="Metropolis 1"/>
                <a:ea typeface="Metropolis 1"/>
                <a:cs typeface="Metropolis 1"/>
                <a:sym typeface="Metropolis 1"/>
              </a:rPr>
              <a:t> sont</a:t>
            </a:r>
            <a:r>
              <a:rPr lang="en-US" b="true" sz="2650">
                <a:solidFill>
                  <a:srgbClr val="FFFFFF"/>
                </a:solidFill>
                <a:latin typeface="Metropolis 1 Bold"/>
                <a:ea typeface="Metropolis 1 Bold"/>
                <a:cs typeface="Metropolis 1 Bold"/>
                <a:sym typeface="Metropolis 1 Bold"/>
              </a:rPr>
              <a:t> nettoyés de toutes données, diagnostiqués, </a:t>
            </a:r>
            <a:r>
              <a:rPr lang="en-US" sz="2650">
                <a:solidFill>
                  <a:srgbClr val="FFFFFF"/>
                </a:solidFill>
                <a:latin typeface="Metropolis 1"/>
                <a:ea typeface="Metropolis 1"/>
                <a:cs typeface="Metropolis 1"/>
                <a:sym typeface="Metropolis 1"/>
              </a:rPr>
              <a:t>et</a:t>
            </a:r>
            <a:r>
              <a:rPr lang="en-US" b="true" sz="2650">
                <a:solidFill>
                  <a:srgbClr val="FFFFFF"/>
                </a:solidFill>
                <a:latin typeface="Metropolis 1 Bold"/>
                <a:ea typeface="Metropolis 1 Bold"/>
                <a:cs typeface="Metropolis 1 Bold"/>
                <a:sym typeface="Metropolis 1 Bold"/>
              </a:rPr>
              <a:t> donnés gratuitement</a:t>
            </a:r>
            <a:r>
              <a:rPr lang="en-US" sz="2650">
                <a:solidFill>
                  <a:srgbClr val="FFFFFF"/>
                </a:solidFill>
                <a:latin typeface="Metropolis 1"/>
                <a:ea typeface="Metropolis 1"/>
                <a:cs typeface="Metropolis 1"/>
                <a:sym typeface="Metropolis 1"/>
              </a:rPr>
              <a:t> à une personne précaire à la suite d’un </a:t>
            </a:r>
            <a:r>
              <a:rPr lang="en-US" b="true" sz="2650">
                <a:solidFill>
                  <a:srgbClr val="FFFFFF"/>
                </a:solidFill>
                <a:latin typeface="Metropolis 1 Bold"/>
                <a:ea typeface="Metropolis 1 Bold"/>
                <a:cs typeface="Metropolis 1 Bold"/>
                <a:sym typeface="Metropolis 1 Bold"/>
              </a:rPr>
              <a:t>atelier de réparation</a:t>
            </a:r>
            <a:r>
              <a:rPr lang="en-US" sz="2650">
                <a:solidFill>
                  <a:srgbClr val="FFFFFF"/>
                </a:solidFill>
                <a:latin typeface="Metropolis 1"/>
                <a:ea typeface="Metropolis 1"/>
                <a:cs typeface="Metropolis 1"/>
                <a:sym typeface="Metropolis 1"/>
              </a:rPr>
              <a:t> dédié !</a:t>
            </a:r>
          </a:p>
        </p:txBody>
      </p:sp>
      <p:sp>
        <p:nvSpPr>
          <p:cNvPr name="TextBox 20" id="20"/>
          <p:cNvSpPr txBox="true"/>
          <p:nvPr/>
        </p:nvSpPr>
        <p:spPr>
          <a:xfrm rot="0">
            <a:off x="3306263" y="5508745"/>
            <a:ext cx="8552727" cy="762495"/>
          </a:xfrm>
          <a:prstGeom prst="rect">
            <a:avLst/>
          </a:prstGeom>
        </p:spPr>
        <p:txBody>
          <a:bodyPr anchor="t" rtlCol="false" tIns="0" lIns="0" bIns="0" rIns="0">
            <a:spAutoFit/>
          </a:bodyPr>
          <a:lstStyle/>
          <a:p>
            <a:pPr algn="ctr">
              <a:lnSpc>
                <a:spcPts val="6111"/>
              </a:lnSpc>
            </a:pPr>
            <a:r>
              <a:rPr lang="en-US" sz="4365" b="true">
                <a:solidFill>
                  <a:srgbClr val="FA8334"/>
                </a:solidFill>
                <a:latin typeface="Metropolis 1 Bold"/>
                <a:ea typeface="Metropolis 1 Bold"/>
                <a:cs typeface="Metropolis 1 Bold"/>
                <a:sym typeface="Metropolis 1 Bold"/>
              </a:rPr>
              <a:t>Digital Cleanup Day</a:t>
            </a:r>
            <a:r>
              <a:rPr lang="en-US" sz="4365" b="true">
                <a:solidFill>
                  <a:srgbClr val="FA8334"/>
                </a:solidFill>
                <a:latin typeface="Metropolis 1 Bold"/>
                <a:ea typeface="Metropolis 1 Bold"/>
                <a:cs typeface="Metropolis 1 Bold"/>
                <a:sym typeface="Metropolis 1 Bold"/>
              </a:rPr>
              <a:t> </a:t>
            </a:r>
          </a:p>
        </p:txBody>
      </p:sp>
      <p:sp>
        <p:nvSpPr>
          <p:cNvPr name="TextBox 21" id="21"/>
          <p:cNvSpPr txBox="true"/>
          <p:nvPr/>
        </p:nvSpPr>
        <p:spPr>
          <a:xfrm rot="0">
            <a:off x="3743789" y="16530237"/>
            <a:ext cx="7632421" cy="1171830"/>
          </a:xfrm>
          <a:prstGeom prst="rect">
            <a:avLst/>
          </a:prstGeom>
        </p:spPr>
        <p:txBody>
          <a:bodyPr anchor="t" rtlCol="false" tIns="0" lIns="0" bIns="0" rIns="0">
            <a:spAutoFit/>
          </a:bodyPr>
          <a:lstStyle/>
          <a:p>
            <a:pPr algn="ctr">
              <a:lnSpc>
                <a:spcPts val="3148"/>
              </a:lnSpc>
            </a:pPr>
            <a:r>
              <a:rPr lang="en-US" sz="2248" b="true">
                <a:solidFill>
                  <a:srgbClr val="0C0C0C"/>
                </a:solidFill>
                <a:latin typeface="Metropolis 1 Bold"/>
                <a:ea typeface="Metropolis 1 Bold"/>
                <a:cs typeface="Metropolis 1 Bold"/>
                <a:sym typeface="Metropolis 1 Bold"/>
              </a:rPr>
              <a:t>Nous contacter : </a:t>
            </a:r>
          </a:p>
          <a:p>
            <a:pPr algn="ctr">
              <a:lnSpc>
                <a:spcPts val="3148"/>
              </a:lnSpc>
            </a:pPr>
            <a:r>
              <a:rPr lang="en-US" sz="2248">
                <a:solidFill>
                  <a:srgbClr val="0C0C0C"/>
                </a:solidFill>
                <a:latin typeface="Metropolis 1"/>
                <a:ea typeface="Metropolis 1"/>
                <a:cs typeface="Metropolis 1"/>
                <a:sym typeface="Metropolis 1"/>
              </a:rPr>
              <a:t>bonjour@court-circlic.fr, </a:t>
            </a:r>
            <a:r>
              <a:rPr lang="en-US" sz="2248">
                <a:solidFill>
                  <a:srgbClr val="0C0C0C"/>
                </a:solidFill>
                <a:latin typeface="Metropolis 1"/>
                <a:ea typeface="Metropolis 1"/>
                <a:cs typeface="Metropolis 1"/>
                <a:sym typeface="Metropolis 1"/>
              </a:rPr>
              <a:t>06 38 05 93 70 </a:t>
            </a:r>
          </a:p>
          <a:p>
            <a:pPr algn="ctr">
              <a:lnSpc>
                <a:spcPts val="3148"/>
              </a:lnSpc>
            </a:pPr>
            <a:r>
              <a:rPr lang="en-US" sz="2248" u="sng">
                <a:solidFill>
                  <a:srgbClr val="0C0C0C"/>
                </a:solidFill>
                <a:latin typeface="Metropolis 1"/>
                <a:ea typeface="Metropolis 1"/>
                <a:cs typeface="Metropolis 1"/>
                <a:sym typeface="Metropolis 1"/>
                <a:hlinkClick r:id="rId15" tooltip="https://court-circlic.fr/formulaire-de-contact-donaclics/"/>
              </a:rPr>
              <a:t>https://court-circlic.fr/formulaire-de-contact-donaclics/</a:t>
            </a:r>
          </a:p>
        </p:txBody>
      </p:sp>
      <p:sp>
        <p:nvSpPr>
          <p:cNvPr name="TextBox 22" id="22"/>
          <p:cNvSpPr txBox="true"/>
          <p:nvPr/>
        </p:nvSpPr>
        <p:spPr>
          <a:xfrm rot="0">
            <a:off x="4108498" y="9741334"/>
            <a:ext cx="6871553" cy="595206"/>
          </a:xfrm>
          <a:prstGeom prst="rect">
            <a:avLst/>
          </a:prstGeom>
        </p:spPr>
        <p:txBody>
          <a:bodyPr anchor="t" rtlCol="false" tIns="0" lIns="0" bIns="0" rIns="0">
            <a:spAutoFit/>
          </a:bodyPr>
          <a:lstStyle/>
          <a:p>
            <a:pPr algn="ctr">
              <a:lnSpc>
                <a:spcPts val="4898"/>
              </a:lnSpc>
            </a:pPr>
            <a:r>
              <a:rPr lang="en-US" b="true" sz="3498">
                <a:solidFill>
                  <a:srgbClr val="FA8334"/>
                </a:solidFill>
                <a:latin typeface="Metropolis 1 Bold"/>
                <a:ea typeface="Metropolis 1 Bold"/>
                <a:cs typeface="Metropolis 1 Bold"/>
                <a:sym typeface="Metropolis 1 Bold"/>
              </a:rPr>
              <a:t>VOUS VOULEZ PARTICIPER ?</a:t>
            </a:r>
          </a:p>
        </p:txBody>
      </p:sp>
      <p:sp>
        <p:nvSpPr>
          <p:cNvPr name="TextBox 23" id="23"/>
          <p:cNvSpPr txBox="true"/>
          <p:nvPr/>
        </p:nvSpPr>
        <p:spPr>
          <a:xfrm rot="0">
            <a:off x="1610771" y="6537675"/>
            <a:ext cx="11898458" cy="1952190"/>
          </a:xfrm>
          <a:prstGeom prst="rect">
            <a:avLst/>
          </a:prstGeom>
        </p:spPr>
        <p:txBody>
          <a:bodyPr anchor="t" rtlCol="false" tIns="0" lIns="0" bIns="0" rIns="0">
            <a:spAutoFit/>
          </a:bodyPr>
          <a:lstStyle/>
          <a:p>
            <a:pPr algn="ctr">
              <a:lnSpc>
                <a:spcPts val="3889"/>
              </a:lnSpc>
            </a:pPr>
            <a:r>
              <a:rPr lang="en-US" sz="2777">
                <a:solidFill>
                  <a:srgbClr val="0C0C0C"/>
                </a:solidFill>
                <a:latin typeface="Metropolis 1"/>
                <a:ea typeface="Metropolis 1"/>
                <a:cs typeface="Metropolis 1"/>
                <a:sym typeface="Metropolis 1"/>
              </a:rPr>
              <a:t>Le Digital Cleanup Day est la Journée du nettoyage numérique.</a:t>
            </a:r>
          </a:p>
          <a:p>
            <a:pPr algn="ctr">
              <a:lnSpc>
                <a:spcPts val="3889"/>
              </a:lnSpc>
            </a:pPr>
            <a:r>
              <a:rPr lang="en-US" sz="2777">
                <a:solidFill>
                  <a:srgbClr val="0C0C0C"/>
                </a:solidFill>
                <a:latin typeface="Metropolis 1"/>
                <a:ea typeface="Metropolis 1"/>
                <a:cs typeface="Metropolis 1"/>
                <a:sym typeface="Metropolis 1"/>
              </a:rPr>
              <a:t>L’objectif ? Prendre conscience de l’</a:t>
            </a:r>
            <a:r>
              <a:rPr lang="en-US" sz="2777" b="true">
                <a:solidFill>
                  <a:srgbClr val="0C0C0C"/>
                </a:solidFill>
                <a:latin typeface="Metropolis 1 Bold"/>
                <a:ea typeface="Metropolis 1 Bold"/>
                <a:cs typeface="Metropolis 1 Bold"/>
                <a:sym typeface="Metropolis 1 Bold"/>
              </a:rPr>
              <a:t>impact environnemental du numérique</a:t>
            </a:r>
            <a:r>
              <a:rPr lang="en-US" sz="2777">
                <a:solidFill>
                  <a:srgbClr val="0C0C0C"/>
                </a:solidFill>
                <a:latin typeface="Metropolis 1"/>
                <a:ea typeface="Metropolis 1"/>
                <a:cs typeface="Metropolis 1"/>
                <a:sym typeface="Metropolis 1"/>
              </a:rPr>
              <a:t> en sensibilisant au numérique responsable. </a:t>
            </a:r>
          </a:p>
          <a:p>
            <a:pPr algn="ctr">
              <a:lnSpc>
                <a:spcPts val="3889"/>
              </a:lnSpc>
            </a:pPr>
          </a:p>
        </p:txBody>
      </p:sp>
      <p:sp>
        <p:nvSpPr>
          <p:cNvPr name="TextBox 24" id="24"/>
          <p:cNvSpPr txBox="true"/>
          <p:nvPr/>
        </p:nvSpPr>
        <p:spPr>
          <a:xfrm rot="0">
            <a:off x="2993006" y="13231536"/>
            <a:ext cx="9133989" cy="604560"/>
          </a:xfrm>
          <a:prstGeom prst="rect">
            <a:avLst/>
          </a:prstGeom>
        </p:spPr>
        <p:txBody>
          <a:bodyPr anchor="t" rtlCol="false" tIns="0" lIns="0" bIns="0" rIns="0">
            <a:spAutoFit/>
          </a:bodyPr>
          <a:lstStyle/>
          <a:p>
            <a:pPr algn="ctr">
              <a:lnSpc>
                <a:spcPts val="4907"/>
              </a:lnSpc>
            </a:pPr>
            <a:r>
              <a:rPr lang="en-US" b="true" sz="3505">
                <a:solidFill>
                  <a:srgbClr val="FFFFFF"/>
                </a:solidFill>
                <a:latin typeface="Metropolis 1 Bold"/>
                <a:ea typeface="Metropolis 1 Bold"/>
                <a:cs typeface="Metropolis 1 Bold"/>
                <a:sym typeface="Metropolis 1 Bold"/>
              </a:rPr>
              <a:t>A QUOI VONT SERVIR VOS DONS ?</a:t>
            </a:r>
          </a:p>
        </p:txBody>
      </p:sp>
      <p:sp>
        <p:nvSpPr>
          <p:cNvPr name="TextBox 25" id="25"/>
          <p:cNvSpPr txBox="true"/>
          <p:nvPr/>
        </p:nvSpPr>
        <p:spPr>
          <a:xfrm rot="0">
            <a:off x="1709542" y="8410219"/>
            <a:ext cx="11562676" cy="969390"/>
          </a:xfrm>
          <a:prstGeom prst="rect">
            <a:avLst/>
          </a:prstGeom>
        </p:spPr>
        <p:txBody>
          <a:bodyPr anchor="t" rtlCol="false" tIns="0" lIns="0" bIns="0" rIns="0">
            <a:spAutoFit/>
          </a:bodyPr>
          <a:lstStyle/>
          <a:p>
            <a:pPr algn="ctr">
              <a:lnSpc>
                <a:spcPts val="3889"/>
              </a:lnSpc>
              <a:spcBef>
                <a:spcPct val="0"/>
              </a:spcBef>
            </a:pPr>
            <a:r>
              <a:rPr lang="en-US" b="true" sz="2777">
                <a:solidFill>
                  <a:srgbClr val="000000"/>
                </a:solidFill>
                <a:latin typeface="Metropolis 1 Bold"/>
                <a:ea typeface="Metropolis 1 Bold"/>
                <a:cs typeface="Metropolis 1 Bold"/>
                <a:sym typeface="Metropolis 1 Bold"/>
              </a:rPr>
              <a:t>En donnant votre ancien ordinateur à Court-circlic, vous lui permettez d’avoir une seconde vie !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DAGt5wROPC0</dc:identifier>
  <dcterms:modified xsi:type="dcterms:W3CDTF">2011-08-01T06:04:30Z</dcterms:modified>
  <cp:revision>1</cp:revision>
  <dc:title>OUTIL 2 : Flyer Don d'ordinateurs</dc:title>
</cp:coreProperties>
</file>